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4" r:id="rId12"/>
    <p:sldId id="287" r:id="rId13"/>
    <p:sldId id="288" r:id="rId14"/>
    <p:sldId id="289" r:id="rId15"/>
    <p:sldId id="291" r:id="rId16"/>
    <p:sldId id="292" r:id="rId17"/>
    <p:sldId id="293" r:id="rId18"/>
    <p:sldId id="294" r:id="rId19"/>
    <p:sldId id="295" r:id="rId20"/>
    <p:sldId id="328" r:id="rId21"/>
    <p:sldId id="329" r:id="rId22"/>
    <p:sldId id="330" r:id="rId23"/>
    <p:sldId id="331" r:id="rId24"/>
    <p:sldId id="332" r:id="rId25"/>
    <p:sldId id="334" r:id="rId26"/>
    <p:sldId id="333" r:id="rId27"/>
    <p:sldId id="336" r:id="rId28"/>
    <p:sldId id="335" r:id="rId29"/>
    <p:sldId id="337" r:id="rId30"/>
    <p:sldId id="296" r:id="rId31"/>
    <p:sldId id="297" r:id="rId32"/>
    <p:sldId id="298" r:id="rId33"/>
    <p:sldId id="299" r:id="rId34"/>
    <p:sldId id="300" r:id="rId35"/>
    <p:sldId id="302" r:id="rId36"/>
    <p:sldId id="303" r:id="rId37"/>
    <p:sldId id="304" r:id="rId38"/>
    <p:sldId id="305" r:id="rId39"/>
    <p:sldId id="306" r:id="rId40"/>
    <p:sldId id="307" r:id="rId41"/>
    <p:sldId id="313" r:id="rId42"/>
    <p:sldId id="314" r:id="rId43"/>
    <p:sldId id="316" r:id="rId44"/>
    <p:sldId id="317" r:id="rId45"/>
    <p:sldId id="318" r:id="rId46"/>
    <p:sldId id="321" r:id="rId47"/>
    <p:sldId id="322" r:id="rId48"/>
    <p:sldId id="323" r:id="rId49"/>
    <p:sldId id="324" r:id="rId50"/>
    <p:sldId id="32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70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hu-HU"/>
              <a:t>Mintacím szerkesztése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4/25/2024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C40F4739-9812-4A9F-890D-2AD6BA5F6EE8}" type="datetimeFigureOut">
              <a:rPr lang="en-US" dirty="0"/>
              <a:t>4/25/2024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ím és képaláírás">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hu-HU"/>
              <a:t>Mintacím szerkesztése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18845AC5-A3F8-44AA-BA8F-596CDCC976D3}" type="datetimeFigureOut">
              <a:rPr lang="en-US" dirty="0"/>
              <a:t>4/25/2024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hu-HU"/>
              <a:t>Mintacím szerkesztése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4" name="Date Placeholder 3"/>
          <p:cNvSpPr>
            <a:spLocks noGrp="1"/>
          </p:cNvSpPr>
          <p:nvPr>
            <p:ph type="dt" sz="half" idx="10"/>
          </p:nvPr>
        </p:nvSpPr>
        <p:spPr/>
        <p:txBody>
          <a:bodyPr/>
          <a:lstStyle/>
          <a:p>
            <a:fld id="{C873B183-A821-4095-A363-9EC968635539}" type="datetimeFigureOut">
              <a:rPr lang="en-US" dirty="0"/>
              <a:t>4/25/2024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174D01B4-0AA5-45E6-B2E6-5FA4078AEBCF}" type="datetimeFigureOut">
              <a:rPr lang="en-US" dirty="0"/>
              <a:t>4/25/2024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hu-HU"/>
              <a:t>Mintacím szerkesztése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4/25/2024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hu-HU"/>
              <a:t>Mintacím szerkesztése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4/25/2024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nchorCtr="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4/25/2024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hu-HU"/>
              <a:t>Mintacím szerkesztése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4/25/2024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4/25/2024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8AAA073D-A903-47F8-8D16-77642FB0DF1F}" type="datetimeFigureOut">
              <a:rPr lang="en-US" dirty="0"/>
              <a:t>4/25/2024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4/25/2024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4/25/2024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4/25/2024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4/25/2024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8E665CEB-0076-4E37-B880-BCEA9784DE0A}" type="datetimeFigureOut">
              <a:rPr lang="en-US" dirty="0"/>
              <a:t>4/25/2024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hu-HU"/>
              <a:t>Mintacím szerkesztése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A6149E5E-3896-4118-99A7-7B85668F1C5E}" type="datetimeFigureOut">
              <a:rPr lang="en-US" dirty="0"/>
              <a:t>4/25/2024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hu-HU"/>
              <a:t>Mintacím szerkesztése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4/25/2024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624512" y="2099732"/>
            <a:ext cx="8825658" cy="2677648"/>
          </a:xfrm>
        </p:spPr>
        <p:txBody>
          <a:bodyPr anchor="ctr"/>
          <a:lstStyle/>
          <a:p>
            <a:pPr algn="ctr"/>
            <a:r>
              <a:rPr lang="hu-HU" sz="8800" dirty="0" err="1">
                <a:latin typeface="Calibri" panose="020F0502020204030204" pitchFamily="34" charset="0"/>
              </a:rPr>
              <a:t>Occupational</a:t>
            </a:r>
            <a:r>
              <a:rPr lang="hu-HU" sz="8800" dirty="0">
                <a:latin typeface="Calibri" panose="020F0502020204030204" pitchFamily="34" charset="0"/>
              </a:rPr>
              <a:t> </a:t>
            </a:r>
            <a:r>
              <a:rPr lang="hu-HU" sz="8800" dirty="0" err="1">
                <a:latin typeface="Calibri" panose="020F0502020204030204" pitchFamily="34" charset="0"/>
              </a:rPr>
              <a:t>safety</a:t>
            </a:r>
            <a:endParaRPr lang="hu-HU" sz="8800" dirty="0">
              <a:latin typeface="Calibri" panose="020F0502020204030204" pitchFamily="34" charset="0"/>
            </a:endParaRPr>
          </a:p>
        </p:txBody>
      </p:sp>
      <p:sp>
        <p:nvSpPr>
          <p:cNvPr id="3" name="Alcím 2"/>
          <p:cNvSpPr>
            <a:spLocks noGrp="1"/>
          </p:cNvSpPr>
          <p:nvPr>
            <p:ph type="subTitle" idx="1"/>
          </p:nvPr>
        </p:nvSpPr>
        <p:spPr/>
        <p:txBody>
          <a:bodyPr/>
          <a:lstStyle/>
          <a:p>
            <a:endParaRPr lang="pt-BR" dirty="0"/>
          </a:p>
          <a:p>
            <a:endParaRPr lang="hu-HU" dirty="0"/>
          </a:p>
        </p:txBody>
      </p:sp>
    </p:spTree>
    <p:extLst>
      <p:ext uri="{BB962C8B-B14F-4D97-AF65-F5344CB8AC3E}">
        <p14:creationId xmlns:p14="http://schemas.microsoft.com/office/powerpoint/2010/main" val="2726379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54955" y="899528"/>
            <a:ext cx="8761413" cy="706964"/>
          </a:xfrm>
        </p:spPr>
        <p:txBody>
          <a:bodyPr anchor="t"/>
          <a:lstStyle/>
          <a:p>
            <a:r>
              <a:rPr lang="hu-HU" altLang="hu-HU" b="1" dirty="0" err="1">
                <a:effectLst>
                  <a:outerShdw blurRad="38100" dist="38100" dir="2700000" algn="tl">
                    <a:srgbClr val="000000"/>
                  </a:outerShdw>
                </a:effectLst>
                <a:latin typeface="Calibri" panose="020F0502020204030204" pitchFamily="34" charset="0"/>
              </a:rPr>
              <a:t>for</a:t>
            </a:r>
            <a:r>
              <a:rPr lang="hu-HU" altLang="hu-HU" b="1" dirty="0">
                <a:effectLst>
                  <a:outerShdw blurRad="38100" dist="38100" dir="2700000" algn="tl">
                    <a:srgbClr val="000000"/>
                  </a:outerShdw>
                </a:effectLst>
                <a:latin typeface="Calibri" panose="020F0502020204030204" pitchFamily="34" charset="0"/>
              </a:rPr>
              <a:t> </a:t>
            </a:r>
            <a:r>
              <a:rPr lang="hu-HU" altLang="hu-HU" b="1" dirty="0" err="1">
                <a:effectLst>
                  <a:outerShdw blurRad="38100" dist="38100" dir="2700000" algn="tl">
                    <a:srgbClr val="000000"/>
                  </a:outerShdw>
                </a:effectLst>
                <a:latin typeface="Calibri" panose="020F0502020204030204" pitchFamily="34" charset="0"/>
              </a:rPr>
              <a:t>material</a:t>
            </a:r>
            <a:r>
              <a:rPr lang="hu-HU" altLang="hu-HU" b="1" dirty="0">
                <a:effectLst>
                  <a:outerShdw blurRad="38100" dist="38100" dir="2700000" algn="tl">
                    <a:srgbClr val="000000"/>
                  </a:outerShdw>
                </a:effectLst>
                <a:latin typeface="Calibri" panose="020F0502020204030204" pitchFamily="34" charset="0"/>
              </a:rPr>
              <a:t> </a:t>
            </a:r>
            <a:r>
              <a:rPr lang="hu-HU" altLang="hu-HU" b="1" dirty="0" err="1">
                <a:effectLst>
                  <a:outerShdw blurRad="38100" dist="38100" dir="2700000" algn="tl">
                    <a:srgbClr val="000000"/>
                  </a:outerShdw>
                </a:effectLst>
                <a:latin typeface="Calibri" panose="020F0502020204030204" pitchFamily="34" charset="0"/>
              </a:rPr>
              <a:t>handling</a:t>
            </a:r>
            <a:br>
              <a:rPr lang="hu-HU" altLang="hu-HU" b="1" dirty="0">
                <a:solidFill>
                  <a:srgbClr val="3333FF"/>
                </a:solidFill>
                <a:latin typeface="Comic Sans MS" panose="030F0702030302020204" pitchFamily="66" charset="0"/>
              </a:rPr>
            </a:br>
            <a:endParaRPr lang="hu-HU" dirty="0"/>
          </a:p>
        </p:txBody>
      </p:sp>
      <p:sp>
        <p:nvSpPr>
          <p:cNvPr id="3" name="Tartalom helye 2"/>
          <p:cNvSpPr>
            <a:spLocks noGrp="1"/>
          </p:cNvSpPr>
          <p:nvPr>
            <p:ph idx="1"/>
          </p:nvPr>
        </p:nvSpPr>
        <p:spPr/>
        <p:txBody>
          <a:bodyPr anchor="ctr"/>
          <a:lstStyle/>
          <a:p>
            <a:pPr marL="0" indent="0">
              <a:buNone/>
            </a:pPr>
            <a:r>
              <a:rPr lang="en-US" altLang="hu-HU" b="1" dirty="0">
                <a:latin typeface="Calibri" panose="020F0502020204030204" pitchFamily="34" charset="0"/>
              </a:rPr>
              <a:t>The most important rules for lifting and moving loads:</a:t>
            </a:r>
          </a:p>
          <a:p>
            <a:r>
              <a:rPr lang="en-US" altLang="hu-HU" b="1" dirty="0">
                <a:latin typeface="Calibri" panose="020F0502020204030204" pitchFamily="34" charset="0"/>
              </a:rPr>
              <a:t>1. Heavy loads should only be lifted with straight back, folded knees, and slow, even rise.</a:t>
            </a:r>
          </a:p>
          <a:p>
            <a:r>
              <a:rPr lang="en-US" altLang="hu-HU" b="1" dirty="0">
                <a:latin typeface="Calibri" panose="020F0502020204030204" pitchFamily="34" charset="0"/>
              </a:rPr>
              <a:t>2. Before lifting heavy loads, the feet must be placed in the supporting position.</a:t>
            </a:r>
          </a:p>
          <a:p>
            <a:r>
              <a:rPr lang="en-US" altLang="hu-HU" b="1" dirty="0">
                <a:latin typeface="Calibri" panose="020F0502020204030204" pitchFamily="34" charset="0"/>
              </a:rPr>
              <a:t>3. The load should always be gripped securely, </a:t>
            </a:r>
            <a:r>
              <a:rPr lang="en-US" altLang="hu-HU" b="1" dirty="0" err="1">
                <a:latin typeface="Calibri" panose="020F0502020204030204" pitchFamily="34" charset="0"/>
              </a:rPr>
              <a:t>ie</a:t>
            </a:r>
            <a:r>
              <a:rPr lang="en-US" altLang="hu-HU" b="1" dirty="0">
                <a:latin typeface="Calibri" panose="020F0502020204030204" pitchFamily="34" charset="0"/>
              </a:rPr>
              <a:t> gripped with the entire palm.</a:t>
            </a:r>
            <a:endParaRPr lang="hu-HU" dirty="0"/>
          </a:p>
        </p:txBody>
      </p:sp>
    </p:spTree>
    <p:extLst>
      <p:ext uri="{BB962C8B-B14F-4D97-AF65-F5344CB8AC3E}">
        <p14:creationId xmlns:p14="http://schemas.microsoft.com/office/powerpoint/2010/main" val="369002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89050" y="808911"/>
            <a:ext cx="8761413" cy="706964"/>
          </a:xfrm>
        </p:spPr>
        <p:txBody>
          <a:bodyPr/>
          <a:lstStyle/>
          <a:p>
            <a:r>
              <a:rPr lang="hu-HU" altLang="hu-HU" b="1" dirty="0" err="1">
                <a:effectLst>
                  <a:outerShdw blurRad="38100" dist="38100" dir="2700000" algn="tl">
                    <a:srgbClr val="000000"/>
                  </a:outerShdw>
                </a:effectLst>
                <a:latin typeface="Calibri" panose="020F0502020204030204" pitchFamily="34" charset="0"/>
              </a:rPr>
              <a:t>for</a:t>
            </a:r>
            <a:r>
              <a:rPr lang="hu-HU" altLang="hu-HU" b="1" dirty="0">
                <a:effectLst>
                  <a:outerShdw blurRad="38100" dist="38100" dir="2700000" algn="tl">
                    <a:srgbClr val="000000"/>
                  </a:outerShdw>
                </a:effectLst>
                <a:latin typeface="Calibri" panose="020F0502020204030204" pitchFamily="34" charset="0"/>
              </a:rPr>
              <a:t> </a:t>
            </a:r>
            <a:r>
              <a:rPr lang="hu-HU" altLang="hu-HU" b="1" dirty="0" err="1">
                <a:effectLst>
                  <a:outerShdw blurRad="38100" dist="38100" dir="2700000" algn="tl">
                    <a:srgbClr val="000000"/>
                  </a:outerShdw>
                </a:effectLst>
                <a:latin typeface="Calibri" panose="020F0502020204030204" pitchFamily="34" charset="0"/>
              </a:rPr>
              <a:t>material</a:t>
            </a:r>
            <a:r>
              <a:rPr lang="hu-HU" altLang="hu-HU" b="1" dirty="0">
                <a:effectLst>
                  <a:outerShdw blurRad="38100" dist="38100" dir="2700000" algn="tl">
                    <a:srgbClr val="000000"/>
                  </a:outerShdw>
                </a:effectLst>
                <a:latin typeface="Calibri" panose="020F0502020204030204" pitchFamily="34" charset="0"/>
              </a:rPr>
              <a:t> </a:t>
            </a:r>
            <a:r>
              <a:rPr lang="hu-HU" altLang="hu-HU" b="1" dirty="0" err="1">
                <a:effectLst>
                  <a:outerShdw blurRad="38100" dist="38100" dir="2700000" algn="tl">
                    <a:srgbClr val="000000"/>
                  </a:outerShdw>
                </a:effectLst>
                <a:latin typeface="Calibri" panose="020F0502020204030204" pitchFamily="34" charset="0"/>
              </a:rPr>
              <a:t>handling</a:t>
            </a:r>
            <a:endParaRPr lang="hu-HU" dirty="0">
              <a:latin typeface="Calibri" panose="020F0502020204030204" pitchFamily="34" charset="0"/>
            </a:endParaRPr>
          </a:p>
        </p:txBody>
      </p:sp>
      <p:sp>
        <p:nvSpPr>
          <p:cNvPr id="3" name="Tartalom helye 2"/>
          <p:cNvSpPr>
            <a:spLocks noGrp="1"/>
          </p:cNvSpPr>
          <p:nvPr>
            <p:ph idx="1"/>
          </p:nvPr>
        </p:nvSpPr>
        <p:spPr/>
        <p:txBody>
          <a:bodyPr>
            <a:normAutofit/>
          </a:bodyPr>
          <a:lstStyle/>
          <a:p>
            <a:r>
              <a:rPr lang="en-US" altLang="hu-HU" b="1" dirty="0">
                <a:latin typeface="Calibri" panose="020F0502020204030204" pitchFamily="34" charset="0"/>
              </a:rPr>
              <a:t>Hand-held material handling tools are hand-operated, simple tools, devices and tools that facilitate material handling and increase productivity. Most of these devices also contribute to increasing material handling safety.</a:t>
            </a:r>
          </a:p>
          <a:p>
            <a:pPr marL="0" indent="0">
              <a:buNone/>
            </a:pPr>
            <a:r>
              <a:rPr lang="en-US" altLang="hu-HU" b="1" dirty="0">
                <a:latin typeface="Calibri" panose="020F0502020204030204" pitchFamily="34" charset="0"/>
              </a:rPr>
              <a:t>Manual transport equipment</a:t>
            </a:r>
          </a:p>
          <a:p>
            <a:r>
              <a:rPr lang="en-US" altLang="hu-HU" b="1" dirty="0">
                <a:latin typeface="Calibri" panose="020F0502020204030204" pitchFamily="34" charset="0"/>
              </a:rPr>
              <a:t>handcart</a:t>
            </a:r>
            <a:endParaRPr lang="hu-HU" dirty="0"/>
          </a:p>
        </p:txBody>
      </p:sp>
    </p:spTree>
    <p:extLst>
      <p:ext uri="{BB962C8B-B14F-4D97-AF65-F5344CB8AC3E}">
        <p14:creationId xmlns:p14="http://schemas.microsoft.com/office/powerpoint/2010/main" val="240993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protective</a:t>
            </a:r>
            <a:r>
              <a:rPr lang="hu-HU" b="1" dirty="0">
                <a:latin typeface="Calibri" panose="020F0502020204030204" pitchFamily="34" charset="0"/>
              </a:rPr>
              <a:t> </a:t>
            </a:r>
            <a:r>
              <a:rPr lang="hu-HU" b="1" dirty="0" err="1">
                <a:latin typeface="Calibri" panose="020F0502020204030204" pitchFamily="34" charset="0"/>
              </a:rPr>
              <a:t>equipment</a:t>
            </a:r>
            <a:endParaRPr lang="hu-HU" dirty="0">
              <a:latin typeface="Calibri" panose="020F0502020204030204" pitchFamily="34" charset="0"/>
            </a:endParaRPr>
          </a:p>
        </p:txBody>
      </p:sp>
      <p:sp>
        <p:nvSpPr>
          <p:cNvPr id="3" name="Tartalom helye 2"/>
          <p:cNvSpPr>
            <a:spLocks noGrp="1"/>
          </p:cNvSpPr>
          <p:nvPr>
            <p:ph idx="1"/>
          </p:nvPr>
        </p:nvSpPr>
        <p:spPr>
          <a:xfrm>
            <a:off x="1154954" y="2603500"/>
            <a:ext cx="9702515" cy="3904392"/>
          </a:xfrm>
        </p:spPr>
        <p:txBody>
          <a:bodyPr>
            <a:normAutofit/>
          </a:bodyPr>
          <a:lstStyle/>
          <a:p>
            <a:pPr algn="just"/>
            <a:r>
              <a:rPr lang="en-US" dirty="0">
                <a:latin typeface="Calibri" panose="020F0502020204030204" pitchFamily="34" charset="0"/>
              </a:rPr>
              <a:t>The requirements for safe and healthy work are primarily met by technical and organizational tools. Technology should be designed and working tools should be used to avoid the risk of accidents, and environmental hazards (air, noise, temperature, etc.) should not cause health damage. If technical protection cannot provide complete safety, we also use personal protective equipment. Personal protective equipment - where necessary - the condition of work; where this is not the case, the work cannot be started; work without protective equipment must be stopped. Providing workers with personal protective equipment is the responsibility of the employer and cannot be transferred to the employee. It has to be the kind and the amount of protection that provides adequate protection against workplace hazards. There is no time to wear out the protective gear.</a:t>
            </a:r>
            <a:endParaRPr lang="hu-HU" dirty="0">
              <a:latin typeface="Calibri" panose="020F0502020204030204" pitchFamily="34" charset="0"/>
            </a:endParaRPr>
          </a:p>
        </p:txBody>
      </p:sp>
    </p:spTree>
    <p:extLst>
      <p:ext uri="{BB962C8B-B14F-4D97-AF65-F5344CB8AC3E}">
        <p14:creationId xmlns:p14="http://schemas.microsoft.com/office/powerpoint/2010/main" val="176247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protective</a:t>
            </a:r>
            <a:r>
              <a:rPr lang="hu-HU" b="1" dirty="0">
                <a:latin typeface="Calibri" panose="020F0502020204030204" pitchFamily="34" charset="0"/>
              </a:rPr>
              <a:t> </a:t>
            </a:r>
            <a:r>
              <a:rPr lang="hu-HU" b="1" dirty="0" err="1">
                <a:latin typeface="Calibri" panose="020F0502020204030204" pitchFamily="34" charset="0"/>
              </a:rPr>
              <a:t>equipment</a:t>
            </a:r>
            <a:endParaRPr lang="hu-HU" dirty="0">
              <a:latin typeface="Calibri" panose="020F0502020204030204" pitchFamily="34" charset="0"/>
            </a:endParaRPr>
          </a:p>
        </p:txBody>
      </p:sp>
      <p:sp>
        <p:nvSpPr>
          <p:cNvPr id="3" name="Tartalom helye 2"/>
          <p:cNvSpPr>
            <a:spLocks noGrp="1"/>
          </p:cNvSpPr>
          <p:nvPr>
            <p:ph idx="1"/>
          </p:nvPr>
        </p:nvSpPr>
        <p:spPr>
          <a:xfrm>
            <a:off x="1054442" y="2603498"/>
            <a:ext cx="10223157" cy="4003247"/>
          </a:xfrm>
        </p:spPr>
        <p:txBody>
          <a:bodyPr anchor="ctr">
            <a:normAutofit/>
          </a:bodyPr>
          <a:lstStyle/>
          <a:p>
            <a:pPr marL="0" indent="0">
              <a:buNone/>
            </a:pPr>
            <a:endParaRPr lang="en-US" dirty="0">
              <a:latin typeface="Calibri" panose="020F0502020204030204" pitchFamily="34" charset="0"/>
            </a:endParaRPr>
          </a:p>
          <a:p>
            <a:r>
              <a:rPr lang="en-US" dirty="0">
                <a:latin typeface="Calibri" panose="020F0502020204030204" pitchFamily="34" charset="0"/>
              </a:rPr>
              <a:t>It can be used as long as it has adequate protection. However, the employee must use the personal protective equipment, protective equipment provided for its intended use and cleaning. The choice of personal protective equipment requires occupational safety expertise. The law provides information on the necessary protective equipment according to the different parts of the body based on the harm. It is the duty of the employer to choose the protective equipment assigned to the work in question on the basis of the harm. The employer and the list of related protective equipment are usually recorded by the employer in internal regulations. The internal regulations define the jobs in which protective equipment is to be used and specify the type of protective equipment required for the performance of the work task.</a:t>
            </a:r>
            <a:endParaRPr lang="hu-HU" dirty="0">
              <a:latin typeface="Calibri" panose="020F0502020204030204" pitchFamily="34" charset="0"/>
            </a:endParaRPr>
          </a:p>
        </p:txBody>
      </p:sp>
    </p:spTree>
    <p:extLst>
      <p:ext uri="{BB962C8B-B14F-4D97-AF65-F5344CB8AC3E}">
        <p14:creationId xmlns:p14="http://schemas.microsoft.com/office/powerpoint/2010/main" val="80961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protective</a:t>
            </a:r>
            <a:r>
              <a:rPr lang="hu-HU" b="1" dirty="0">
                <a:latin typeface="Calibri" panose="020F0502020204030204" pitchFamily="34" charset="0"/>
              </a:rPr>
              <a:t> </a:t>
            </a:r>
            <a:r>
              <a:rPr lang="hu-HU" b="1" dirty="0" err="1">
                <a:latin typeface="Calibri" panose="020F0502020204030204" pitchFamily="34" charset="0"/>
              </a:rPr>
              <a:t>equipment</a:t>
            </a:r>
            <a:endParaRPr lang="hu-HU" dirty="0">
              <a:latin typeface="Calibri" panose="020F0502020204030204" pitchFamily="34" charset="0"/>
            </a:endParaRPr>
          </a:p>
        </p:txBody>
      </p:sp>
      <p:sp>
        <p:nvSpPr>
          <p:cNvPr id="3" name="Tartalom helye 2"/>
          <p:cNvSpPr>
            <a:spLocks noGrp="1"/>
          </p:cNvSpPr>
          <p:nvPr>
            <p:ph idx="1"/>
          </p:nvPr>
        </p:nvSpPr>
        <p:spPr>
          <a:xfrm>
            <a:off x="601362" y="2265405"/>
            <a:ext cx="10997514" cy="4530811"/>
          </a:xfrm>
        </p:spPr>
        <p:txBody>
          <a:bodyPr anchor="ctr"/>
          <a:lstStyle/>
          <a:p>
            <a:pPr marL="0" indent="0">
              <a:buNone/>
            </a:pPr>
            <a:r>
              <a:rPr lang="en-US" b="1" dirty="0">
                <a:latin typeface="Calibri" panose="020F0502020204030204" pitchFamily="34" charset="0"/>
              </a:rPr>
              <a:t>Hearing protectors.</a:t>
            </a:r>
          </a:p>
          <a:p>
            <a:pPr marL="0" indent="0">
              <a:buNone/>
            </a:pPr>
            <a:r>
              <a:rPr lang="en-US" b="1" dirty="0">
                <a:latin typeface="Calibri" panose="020F0502020204030204" pitchFamily="34" charset="0"/>
              </a:rPr>
              <a:t>To a greater or lesser extent, we are touching the harmful effects of noise in almost every workplace. The noise-reducing effect of noise can be prevented, but at least mitigated by the conscious and regular use of personal protective equipment. Noise reduction devices in different frequency ranges are different, so you have to choose the protective equipment according to the noise level in the given work area. The ears cover the ears in a shell-like manner and prevent the noise from reaching the ear canal. The two cases have an adjustable strap for the ear. The attenuation value of the ears at medium frequency is 10 - 25 dB, for high frequency (high tones) it reaches 30 - 40 </a:t>
            </a:r>
            <a:r>
              <a:rPr lang="en-US" b="1" dirty="0" err="1">
                <a:latin typeface="Calibri" panose="020F0502020204030204" pitchFamily="34" charset="0"/>
              </a:rPr>
              <a:t>dB.</a:t>
            </a:r>
            <a:endParaRPr lang="hu-HU" dirty="0">
              <a:latin typeface="Calibri" panose="020F0502020204030204" pitchFamily="34" charset="0"/>
            </a:endParaRPr>
          </a:p>
        </p:txBody>
      </p:sp>
    </p:spTree>
    <p:extLst>
      <p:ext uri="{BB962C8B-B14F-4D97-AF65-F5344CB8AC3E}">
        <p14:creationId xmlns:p14="http://schemas.microsoft.com/office/powerpoint/2010/main" val="224452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protective</a:t>
            </a:r>
            <a:r>
              <a:rPr lang="hu-HU" b="1" dirty="0">
                <a:latin typeface="Calibri" panose="020F0502020204030204" pitchFamily="34" charset="0"/>
              </a:rPr>
              <a:t> </a:t>
            </a:r>
            <a:r>
              <a:rPr lang="hu-HU" b="1" dirty="0" err="1">
                <a:latin typeface="Calibri" panose="020F0502020204030204" pitchFamily="34" charset="0"/>
              </a:rPr>
              <a:t>equipment</a:t>
            </a:r>
            <a:endParaRPr lang="hu-HU" dirty="0">
              <a:latin typeface="Calibri" panose="020F0502020204030204" pitchFamily="34" charset="0"/>
            </a:endParaRPr>
          </a:p>
        </p:txBody>
      </p:sp>
      <p:sp>
        <p:nvSpPr>
          <p:cNvPr id="6" name="Téglalap 5"/>
          <p:cNvSpPr/>
          <p:nvPr/>
        </p:nvSpPr>
        <p:spPr>
          <a:xfrm>
            <a:off x="848497" y="2592507"/>
            <a:ext cx="8122890" cy="2031325"/>
          </a:xfrm>
          <a:prstGeom prst="rect">
            <a:avLst/>
          </a:prstGeom>
        </p:spPr>
        <p:txBody>
          <a:bodyPr wrap="square">
            <a:spAutoFit/>
          </a:bodyPr>
          <a:lstStyle/>
          <a:p>
            <a:r>
              <a:rPr lang="en-US" dirty="0">
                <a:solidFill>
                  <a:schemeClr val="tx1">
                    <a:lumMod val="75000"/>
                    <a:lumOff val="25000"/>
                  </a:schemeClr>
                </a:solidFill>
                <a:latin typeface="Calibri" panose="020F0502020204030204" pitchFamily="34" charset="0"/>
              </a:rPr>
              <a:t>Protective clothing:</a:t>
            </a:r>
          </a:p>
          <a:p>
            <a:r>
              <a:rPr lang="en-US" dirty="0">
                <a:solidFill>
                  <a:schemeClr val="tx1">
                    <a:lumMod val="75000"/>
                    <a:lumOff val="25000"/>
                  </a:schemeClr>
                </a:solidFill>
                <a:latin typeface="Calibri" panose="020F0502020204030204" pitchFamily="34" charset="0"/>
              </a:rPr>
              <a:t>Protective clothing protects the body against work-related harm.</a:t>
            </a:r>
          </a:p>
          <a:p>
            <a:r>
              <a:rPr lang="en-US" dirty="0">
                <a:solidFill>
                  <a:schemeClr val="tx1">
                    <a:lumMod val="75000"/>
                    <a:lumOff val="25000"/>
                  </a:schemeClr>
                </a:solidFill>
                <a:latin typeface="Calibri" panose="020F0502020204030204" pitchFamily="34" charset="0"/>
              </a:rPr>
              <a:t>Mechanical effects: puncture, cutting, abrasive, abrasive, abrasive contact caused by tools, materials, environment. Therefore, protective clothing is usually two-piece (jacket and trousers), dense weave, water and dirt repellent, buttoned, long sleeves, and pockets do not stop. Material is abrasion resistant, easy to clean and clean. Made in different colors and shapes.</a:t>
            </a:r>
            <a:endParaRPr lang="hu-HU"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3393666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protective</a:t>
            </a:r>
            <a:r>
              <a:rPr lang="hu-HU" b="1" dirty="0">
                <a:latin typeface="Calibri" panose="020F0502020204030204" pitchFamily="34" charset="0"/>
              </a:rPr>
              <a:t> </a:t>
            </a:r>
            <a:r>
              <a:rPr lang="hu-HU" b="1" dirty="0" err="1">
                <a:latin typeface="Calibri" panose="020F0502020204030204" pitchFamily="34" charset="0"/>
              </a:rPr>
              <a:t>equipment</a:t>
            </a:r>
            <a:endParaRPr lang="hu-HU" dirty="0">
              <a:latin typeface="Calibri" panose="020F0502020204030204" pitchFamily="34" charset="0"/>
            </a:endParaRPr>
          </a:p>
        </p:txBody>
      </p:sp>
      <p:sp>
        <p:nvSpPr>
          <p:cNvPr id="3" name="Tartalom helye 2"/>
          <p:cNvSpPr>
            <a:spLocks noGrp="1"/>
          </p:cNvSpPr>
          <p:nvPr>
            <p:ph idx="1"/>
          </p:nvPr>
        </p:nvSpPr>
        <p:spPr>
          <a:xfrm>
            <a:off x="1154955" y="2603500"/>
            <a:ext cx="10064980" cy="3978532"/>
          </a:xfrm>
        </p:spPr>
        <p:txBody>
          <a:bodyPr anchor="ctr">
            <a:normAutofit/>
          </a:bodyPr>
          <a:lstStyle/>
          <a:p>
            <a:pPr marL="0" indent="0">
              <a:buNone/>
            </a:pPr>
            <a:r>
              <a:rPr lang="en-US" dirty="0">
                <a:latin typeface="Calibri" panose="020F0502020204030204" pitchFamily="34" charset="0"/>
              </a:rPr>
              <a:t>Hand protection.</a:t>
            </a:r>
          </a:p>
          <a:p>
            <a:pPr marL="0" indent="0">
              <a:buNone/>
            </a:pPr>
            <a:r>
              <a:rPr lang="en-US" dirty="0">
                <a:latin typeface="Calibri" panose="020F0502020204030204" pitchFamily="34" charset="0"/>
              </a:rPr>
              <a:t>Most of the occupational accidents are hand injuries. There is hardly any work in which there is no need to use the hand. Protective gloves selected according to the various types of harm will provide adequate protection against hand injuries. Protective gloves only serve the purpose if the shield of the hand does not hinder its movement, secure grip, has a long service life and is as comfortable as possible. It is therefore important to always choose the most suitable protective gloves for the job.</a:t>
            </a:r>
            <a:endParaRPr lang="hu-HU" dirty="0">
              <a:latin typeface="Calibri" panose="020F0502020204030204" pitchFamily="34" charset="0"/>
            </a:endParaRPr>
          </a:p>
        </p:txBody>
      </p:sp>
    </p:spTree>
    <p:extLst>
      <p:ext uri="{BB962C8B-B14F-4D97-AF65-F5344CB8AC3E}">
        <p14:creationId xmlns:p14="http://schemas.microsoft.com/office/powerpoint/2010/main" val="1449974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protective</a:t>
            </a:r>
            <a:r>
              <a:rPr lang="hu-HU" b="1" dirty="0">
                <a:latin typeface="Calibri" panose="020F0502020204030204" pitchFamily="34" charset="0"/>
              </a:rPr>
              <a:t> </a:t>
            </a:r>
            <a:r>
              <a:rPr lang="hu-HU" b="1" dirty="0" err="1">
                <a:latin typeface="Calibri" panose="020F0502020204030204" pitchFamily="34" charset="0"/>
              </a:rPr>
              <a:t>equipment</a:t>
            </a:r>
            <a:endParaRPr lang="hu-HU" dirty="0">
              <a:latin typeface="Calibri" panose="020F0502020204030204" pitchFamily="34" charset="0"/>
            </a:endParaRPr>
          </a:p>
        </p:txBody>
      </p:sp>
      <p:sp>
        <p:nvSpPr>
          <p:cNvPr id="3" name="Tartalom helye 2"/>
          <p:cNvSpPr>
            <a:spLocks noGrp="1"/>
          </p:cNvSpPr>
          <p:nvPr>
            <p:ph idx="1"/>
          </p:nvPr>
        </p:nvSpPr>
        <p:spPr>
          <a:xfrm>
            <a:off x="990197" y="2475457"/>
            <a:ext cx="9826083" cy="4005145"/>
          </a:xfrm>
        </p:spPr>
        <p:txBody>
          <a:bodyPr/>
          <a:lstStyle/>
          <a:p>
            <a:r>
              <a:rPr lang="en-US" dirty="0">
                <a:latin typeface="Calibri" panose="020F0502020204030204" pitchFamily="34" charset="0"/>
              </a:rPr>
              <a:t>Mechanical damage is usually a stinging, cutting, abrasive, abrasive effect that occurs during work. Heavy duty protective gloves are reinforced in the areas most exposed to wear.</a:t>
            </a:r>
            <a:endParaRPr lang="hu-HU" dirty="0"/>
          </a:p>
        </p:txBody>
      </p:sp>
    </p:spTree>
    <p:extLst>
      <p:ext uri="{BB962C8B-B14F-4D97-AF65-F5344CB8AC3E}">
        <p14:creationId xmlns:p14="http://schemas.microsoft.com/office/powerpoint/2010/main" val="4211080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protective</a:t>
            </a:r>
            <a:r>
              <a:rPr lang="hu-HU" b="1" dirty="0">
                <a:latin typeface="Calibri" panose="020F0502020204030204" pitchFamily="34" charset="0"/>
              </a:rPr>
              <a:t> </a:t>
            </a:r>
            <a:r>
              <a:rPr lang="hu-HU" b="1" dirty="0" err="1">
                <a:latin typeface="Calibri" panose="020F0502020204030204" pitchFamily="34" charset="0"/>
              </a:rPr>
              <a:t>equipment</a:t>
            </a:r>
            <a:endParaRPr lang="hu-HU" dirty="0">
              <a:latin typeface="Calibri" panose="020F0502020204030204" pitchFamily="34" charset="0"/>
            </a:endParaRPr>
          </a:p>
        </p:txBody>
      </p:sp>
      <p:sp>
        <p:nvSpPr>
          <p:cNvPr id="3" name="Tartalom helye 2"/>
          <p:cNvSpPr>
            <a:spLocks noGrp="1"/>
          </p:cNvSpPr>
          <p:nvPr>
            <p:ph idx="1"/>
          </p:nvPr>
        </p:nvSpPr>
        <p:spPr>
          <a:xfrm>
            <a:off x="1154954" y="2603499"/>
            <a:ext cx="10097931" cy="3929105"/>
          </a:xfrm>
        </p:spPr>
        <p:txBody>
          <a:bodyPr/>
          <a:lstStyle/>
          <a:p>
            <a:pPr marL="0" indent="0">
              <a:buNone/>
            </a:pPr>
            <a:r>
              <a:rPr lang="en-US" dirty="0">
                <a:latin typeface="Calibri" panose="020F0502020204030204" pitchFamily="34" charset="0"/>
              </a:rPr>
              <a:t>Foot protection.</a:t>
            </a:r>
          </a:p>
          <a:p>
            <a:pPr marL="0" indent="0">
              <a:buNone/>
            </a:pPr>
            <a:r>
              <a:rPr lang="en-US" dirty="0">
                <a:latin typeface="Calibri" panose="020F0502020204030204" pitchFamily="34" charset="0"/>
              </a:rPr>
              <a:t>They protect the workplace against stabbing, cutting materials, chips, falling objects, chemical impurities, heat, slipping. In the case of fatigue, it is not negligible - especially in the case of standing work - that the footwear should be comfortable, stable, sparing and sparing. Its sole, nose, and stem are shaped to protect against harmful effects.</a:t>
            </a:r>
          </a:p>
          <a:p>
            <a:pPr marL="0" indent="0">
              <a:buNone/>
            </a:pPr>
            <a:r>
              <a:rPr lang="en-US" dirty="0">
                <a:latin typeface="Calibri" panose="020F0502020204030204" pitchFamily="34" charset="0"/>
              </a:rPr>
              <a:t>In the area exposed to minor mechanical stress and chemical contamination, the shoe with attractive, semi-shoe design provides adequate protection</a:t>
            </a:r>
            <a:endParaRPr lang="hu-HU" dirty="0">
              <a:latin typeface="Calibri" panose="020F0502020204030204" pitchFamily="34" charset="0"/>
            </a:endParaRPr>
          </a:p>
        </p:txBody>
      </p:sp>
    </p:spTree>
    <p:extLst>
      <p:ext uri="{BB962C8B-B14F-4D97-AF65-F5344CB8AC3E}">
        <p14:creationId xmlns:p14="http://schemas.microsoft.com/office/powerpoint/2010/main" val="274698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personal</a:t>
            </a:r>
            <a:r>
              <a:rPr lang="hu-HU" b="1" dirty="0">
                <a:latin typeface="Calibri" panose="020F0502020204030204" pitchFamily="34" charset="0"/>
              </a:rPr>
              <a:t>) </a:t>
            </a:r>
            <a:r>
              <a:rPr lang="hu-HU" b="1" dirty="0" err="1">
                <a:latin typeface="Calibri" panose="020F0502020204030204" pitchFamily="34" charset="0"/>
              </a:rPr>
              <a:t>protective</a:t>
            </a:r>
            <a:r>
              <a:rPr lang="hu-HU" b="1" dirty="0">
                <a:latin typeface="Calibri" panose="020F0502020204030204" pitchFamily="34" charset="0"/>
              </a:rPr>
              <a:t> </a:t>
            </a:r>
            <a:r>
              <a:rPr lang="hu-HU" b="1" dirty="0" err="1">
                <a:latin typeface="Calibri" panose="020F0502020204030204" pitchFamily="34" charset="0"/>
              </a:rPr>
              <a:t>equipment</a:t>
            </a:r>
            <a:endParaRPr lang="hu-HU" dirty="0">
              <a:latin typeface="Calibri" panose="020F0502020204030204" pitchFamily="34" charset="0"/>
            </a:endParaRPr>
          </a:p>
        </p:txBody>
      </p:sp>
      <p:sp>
        <p:nvSpPr>
          <p:cNvPr id="3" name="Tartalom helye 2"/>
          <p:cNvSpPr>
            <a:spLocks noGrp="1"/>
          </p:cNvSpPr>
          <p:nvPr>
            <p:ph idx="1"/>
          </p:nvPr>
        </p:nvSpPr>
        <p:spPr>
          <a:xfrm>
            <a:off x="1154954" y="2603500"/>
            <a:ext cx="8903445" cy="3879678"/>
          </a:xfrm>
        </p:spPr>
        <p:txBody>
          <a:bodyPr/>
          <a:lstStyle/>
          <a:p>
            <a:r>
              <a:rPr lang="en-US" dirty="0">
                <a:latin typeface="Calibri" panose="020F0502020204030204" pitchFamily="34" charset="0"/>
              </a:rPr>
              <a:t>For higher mechanical stress, falling objects, and risk of trapping, use footwear with anti-slip nose (steel or plastic scraper) with oil-resistant adhesive.</a:t>
            </a:r>
            <a:endParaRPr lang="hu-HU" dirty="0">
              <a:latin typeface="Calibri" panose="020F0502020204030204" pitchFamily="34" charset="0"/>
            </a:endParaRPr>
          </a:p>
        </p:txBody>
      </p:sp>
    </p:spTree>
    <p:extLst>
      <p:ext uri="{BB962C8B-B14F-4D97-AF65-F5344CB8AC3E}">
        <p14:creationId xmlns:p14="http://schemas.microsoft.com/office/powerpoint/2010/main" val="307305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68627" y="642552"/>
            <a:ext cx="8952539" cy="1054556"/>
          </a:xfrm>
        </p:spPr>
        <p:txBody>
          <a:bodyPr/>
          <a:lstStyle/>
          <a:p>
            <a:r>
              <a:rPr lang="pt-BR" b="1" dirty="0">
                <a:latin typeface="Calibri" panose="020F0502020204030204" pitchFamily="34" charset="0"/>
              </a:rPr>
              <a:t>1993. XCIII. Law on Occupational Safety</a:t>
            </a:r>
            <a:endParaRPr lang="hu-HU" dirty="0">
              <a:latin typeface="Calibri" panose="020F0502020204030204" pitchFamily="34" charset="0"/>
            </a:endParaRPr>
          </a:p>
        </p:txBody>
      </p:sp>
      <p:sp>
        <p:nvSpPr>
          <p:cNvPr id="3" name="Tartalom helye 2"/>
          <p:cNvSpPr>
            <a:spLocks noGrp="1"/>
          </p:cNvSpPr>
          <p:nvPr>
            <p:ph idx="1"/>
          </p:nvPr>
        </p:nvSpPr>
        <p:spPr/>
        <p:txBody>
          <a:bodyPr anchor="ctr"/>
          <a:lstStyle/>
          <a:p>
            <a:pPr algn="just"/>
            <a:r>
              <a:rPr lang="en-US" dirty="0">
                <a:latin typeface="Calibri" panose="020F0502020204030204" pitchFamily="34" charset="0"/>
              </a:rPr>
              <a:t>The employee can only work in a safe working condition, keeping the rules and instructions for work safety in accordance with occupational safety training. The employee is obliged to work with his colleagues and perform his work in such a way that it does not endanger his or her own health or bodily integrity. He is therefore particularly obliged</a:t>
            </a:r>
          </a:p>
          <a:p>
            <a:pPr algn="just"/>
            <a:r>
              <a:rPr lang="en-US" dirty="0">
                <a:latin typeface="Calibri" panose="020F0502020204030204" pitchFamily="34" charset="0"/>
              </a:rPr>
              <a:t>(a) to ascertain the safe condition of the work equipment provided to it, as it is intended and to be used in accordance with the instructions of the employer, to carry out the specified maintenance tasks;</a:t>
            </a:r>
            <a:endParaRPr lang="hu-HU" dirty="0">
              <a:latin typeface="Calibri" panose="020F0502020204030204" pitchFamily="34" charset="0"/>
            </a:endParaRPr>
          </a:p>
        </p:txBody>
      </p:sp>
    </p:spTree>
    <p:extLst>
      <p:ext uri="{BB962C8B-B14F-4D97-AF65-F5344CB8AC3E}">
        <p14:creationId xmlns:p14="http://schemas.microsoft.com/office/powerpoint/2010/main" val="3022958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Office work with a computer</a:t>
            </a:r>
            <a:endParaRPr lang="hu-HU" dirty="0"/>
          </a:p>
        </p:txBody>
      </p:sp>
      <p:sp>
        <p:nvSpPr>
          <p:cNvPr id="3" name="Tartalom helye 2"/>
          <p:cNvSpPr>
            <a:spLocks noGrp="1"/>
          </p:cNvSpPr>
          <p:nvPr>
            <p:ph idx="1"/>
          </p:nvPr>
        </p:nvSpPr>
        <p:spPr/>
        <p:txBody>
          <a:bodyPr>
            <a:noAutofit/>
          </a:bodyPr>
          <a:lstStyle/>
          <a:p>
            <a:endParaRPr lang="en-US"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Minimum health and safety requirements for on-screen workplaces and workplaces in accordance with Art. (XI. 3.) </a:t>
            </a:r>
            <a:r>
              <a:rPr lang="en-US" dirty="0" err="1">
                <a:latin typeface="Calibri" panose="020F0502020204030204" pitchFamily="34" charset="0"/>
                <a:cs typeface="Calibri" panose="020F0502020204030204" pitchFamily="34" charset="0"/>
              </a:rPr>
              <a:t>EüM</a:t>
            </a:r>
            <a:r>
              <a:rPr lang="en-US" dirty="0">
                <a:latin typeface="Calibri" panose="020F0502020204030204" pitchFamily="34" charset="0"/>
                <a:cs typeface="Calibri" panose="020F0502020204030204" pitchFamily="34" charset="0"/>
              </a:rPr>
              <a:t> Decree</a:t>
            </a:r>
          </a:p>
          <a:p>
            <a:r>
              <a:rPr lang="en-US" dirty="0">
                <a:latin typeface="Calibri" panose="020F0502020204030204" pitchFamily="34" charset="0"/>
                <a:cs typeface="Calibri" panose="020F0502020204030204" pitchFamily="34" charset="0"/>
              </a:rPr>
              <a:t>Display Device: A device for displaying numeric, letter, and graphic sequences on a screen, regardless of the display process used.</a:t>
            </a:r>
          </a:p>
          <a:p>
            <a:r>
              <a:rPr lang="en-US" dirty="0">
                <a:latin typeface="Calibri" panose="020F0502020204030204" pitchFamily="34" charset="0"/>
                <a:cs typeface="Calibri" panose="020F0502020204030204" pitchFamily="34" charset="0"/>
              </a:rPr>
              <a:t>On-screen workplace: a set of work tools that can be connected to an on-screen device (keyboard, scanner, camera, other input device), other peripherals (pointing device, printer, plotter, disk unit, modem, etc.), possible accessories, human-machine connections defining software, file storage, work chair, desk or work surface, telephone, and direct work environment.</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0308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Office work with a computer</a:t>
            </a:r>
            <a:endParaRPr lang="hu-HU" dirty="0"/>
          </a:p>
        </p:txBody>
      </p:sp>
      <p:sp>
        <p:nvSpPr>
          <p:cNvPr id="3" name="Tartalom helye 2"/>
          <p:cNvSpPr>
            <a:spLocks noGrp="1"/>
          </p:cNvSpPr>
          <p:nvPr>
            <p:ph idx="1"/>
          </p:nvPr>
        </p:nvSpPr>
        <p:spPr/>
        <p:txBody>
          <a:bodyPr/>
          <a:lstStyle/>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Eyewear for screen work: eyepiece lenses as required by the ophthalmologic examination and required for normal use of the lenses, including eyeglasses or contact lenses not used by the worker before work on the screen.</a:t>
            </a:r>
          </a:p>
          <a:p>
            <a:r>
              <a:rPr lang="en-US" dirty="0">
                <a:latin typeface="Calibri" panose="020F0502020204030204" pitchFamily="34" charset="0"/>
                <a:cs typeface="Calibri" panose="020F0502020204030204" pitchFamily="34" charset="0"/>
              </a:rPr>
              <a:t>On-screen job: A job that requires the use of a on-screen display device for at least four hours of the employee's daily work, including work with monitor screening.</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995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Office work with a computer</a:t>
            </a:r>
            <a:endParaRPr lang="hu-HU" dirty="0"/>
          </a:p>
        </p:txBody>
      </p:sp>
      <p:sp>
        <p:nvSpPr>
          <p:cNvPr id="3" name="Tartalom helye 2"/>
          <p:cNvSpPr>
            <a:spLocks noGrp="1"/>
          </p:cNvSpPr>
          <p:nvPr>
            <p:ph idx="1"/>
          </p:nvPr>
        </p:nvSpPr>
        <p:spPr/>
        <p:txBody>
          <a:bodyPr>
            <a:normAutofit lnSpcReduction="10000"/>
          </a:bodyPr>
          <a:lstStyle/>
          <a:p>
            <a:pPr marL="0" indent="0">
              <a:buNone/>
            </a:pPr>
            <a:r>
              <a:rPr lang="en-US" dirty="0">
                <a:latin typeface="Calibri" panose="020F0502020204030204" pitchFamily="34" charset="0"/>
                <a:cs typeface="Calibri" panose="020F0502020204030204" pitchFamily="34" charset="0"/>
              </a:rPr>
              <a:t>Minimum requirements and equipment for screen design</a:t>
            </a:r>
          </a:p>
          <a:p>
            <a:r>
              <a:rPr lang="en-US" dirty="0">
                <a:latin typeface="Calibri" panose="020F0502020204030204" pitchFamily="34" charset="0"/>
                <a:cs typeface="Calibri" panose="020F0502020204030204" pitchFamily="34" charset="0"/>
              </a:rPr>
              <a:t>General provision</a:t>
            </a:r>
          </a:p>
          <a:p>
            <a:r>
              <a:rPr lang="en-US" dirty="0">
                <a:latin typeface="Calibri" panose="020F0502020204030204" pitchFamily="34" charset="0"/>
                <a:cs typeface="Calibri" panose="020F0502020204030204" pitchFamily="34" charset="0"/>
              </a:rPr>
              <a:t>The display equipment shall be designed, commissioned and maintained in such a way that, when used as intended, it does not constitute a health risk or an accident hazard to workers.</a:t>
            </a:r>
          </a:p>
          <a:p>
            <a:r>
              <a:rPr lang="en-US" dirty="0">
                <a:latin typeface="Calibri" panose="020F0502020204030204" pitchFamily="34" charset="0"/>
                <a:cs typeface="Calibri" panose="020F0502020204030204" pitchFamily="34" charset="0"/>
              </a:rPr>
              <a:t>Screen</a:t>
            </a:r>
          </a:p>
          <a:p>
            <a:r>
              <a:rPr lang="en-US" dirty="0">
                <a:latin typeface="Calibri" panose="020F0502020204030204" pitchFamily="34" charset="0"/>
                <a:cs typeface="Calibri" panose="020F0502020204030204" pitchFamily="34" charset="0"/>
              </a:rPr>
              <a:t>The on-screen signals are well defined and light in shape, with the right size, with the right space between the signals and the lines.</a:t>
            </a:r>
          </a:p>
          <a:p>
            <a:r>
              <a:rPr lang="en-US" dirty="0">
                <a:latin typeface="Calibri" panose="020F0502020204030204" pitchFamily="34" charset="0"/>
                <a:cs typeface="Calibri" panose="020F0502020204030204" pitchFamily="34" charset="0"/>
              </a:rPr>
              <a:t>The image on the screen should be stable, no flicker or other form of instability should occur.</a:t>
            </a:r>
            <a:endParaRPr lang="hu-HU" dirty="0"/>
          </a:p>
        </p:txBody>
      </p:sp>
    </p:spTree>
    <p:extLst>
      <p:ext uri="{BB962C8B-B14F-4D97-AF65-F5344CB8AC3E}">
        <p14:creationId xmlns:p14="http://schemas.microsoft.com/office/powerpoint/2010/main" val="816511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Office work with a computer</a:t>
            </a:r>
            <a:endParaRPr lang="hu-HU" dirty="0"/>
          </a:p>
        </p:txBody>
      </p:sp>
      <p:sp>
        <p:nvSpPr>
          <p:cNvPr id="3" name="Tartalom helye 2"/>
          <p:cNvSpPr>
            <a:spLocks noGrp="1"/>
          </p:cNvSpPr>
          <p:nvPr>
            <p:ph idx="1"/>
          </p:nvPr>
        </p:nvSpPr>
        <p:spPr/>
        <p:txBody>
          <a:bodyPr/>
          <a:lstStyle/>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contrast between the brightness and the signals and the background should be easily adjustable by the user and easily adaptable to the environmental conditions.</a:t>
            </a:r>
          </a:p>
          <a:p>
            <a:r>
              <a:rPr lang="en-US" dirty="0">
                <a:latin typeface="Calibri" panose="020F0502020204030204" pitchFamily="34" charset="0"/>
                <a:cs typeface="Calibri" panose="020F0502020204030204" pitchFamily="34" charset="0"/>
              </a:rPr>
              <a:t>The screen can be easily and freely swiveled according to the user's needs and tilted.</a:t>
            </a:r>
          </a:p>
          <a:p>
            <a:r>
              <a:rPr lang="en-US" dirty="0">
                <a:latin typeface="Calibri" panose="020F0502020204030204" pitchFamily="34" charset="0"/>
                <a:cs typeface="Calibri" panose="020F0502020204030204" pitchFamily="34" charset="0"/>
              </a:rPr>
              <a:t>A separate monitor shelf or adjustable table should be provided.</a:t>
            </a:r>
          </a:p>
          <a:p>
            <a:r>
              <a:rPr lang="en-US" dirty="0">
                <a:latin typeface="Calibri" panose="020F0502020204030204" pitchFamily="34" charset="0"/>
                <a:cs typeface="Calibri" panose="020F0502020204030204" pitchFamily="34" charset="0"/>
              </a:rPr>
              <a:t>The screen should be free of reflections and reflections that can cause the user inconvenience or difficulty in seeing.</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4742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Office work with a computer</a:t>
            </a:r>
            <a:endParaRPr lang="hu-HU" dirty="0"/>
          </a:p>
        </p:txBody>
      </p:sp>
      <p:sp>
        <p:nvSpPr>
          <p:cNvPr id="3" name="Tartalom helye 2"/>
          <p:cNvSpPr>
            <a:spLocks noGrp="1"/>
          </p:cNvSpPr>
          <p:nvPr>
            <p:ph idx="1"/>
          </p:nvPr>
        </p:nvSpPr>
        <p:spPr/>
        <p:txBody>
          <a:bodyPr>
            <a:normAutofit/>
          </a:bodyPr>
          <a:lstStyle/>
          <a:p>
            <a:pPr marL="0" indent="0">
              <a:buNone/>
            </a:pPr>
            <a:r>
              <a:rPr lang="en-US" dirty="0">
                <a:latin typeface="Calibri" panose="020F0502020204030204" pitchFamily="34" charset="0"/>
                <a:cs typeface="Calibri" panose="020F0502020204030204" pitchFamily="34" charset="0"/>
              </a:rPr>
              <a:t>Keyboard</a:t>
            </a:r>
          </a:p>
          <a:p>
            <a:pPr marL="0" indent="0">
              <a:buNone/>
            </a:pPr>
            <a:r>
              <a:rPr lang="en-US" dirty="0">
                <a:latin typeface="Calibri" panose="020F0502020204030204" pitchFamily="34" charset="0"/>
                <a:cs typeface="Calibri" panose="020F0502020204030204" pitchFamily="34" charset="0"/>
              </a:rPr>
              <a:t>The keyboard should be </a:t>
            </a:r>
            <a:r>
              <a:rPr lang="en-US" dirty="0" err="1">
                <a:latin typeface="Calibri" panose="020F0502020204030204" pitchFamily="34" charset="0"/>
                <a:cs typeface="Calibri" panose="020F0502020204030204" pitchFamily="34" charset="0"/>
              </a:rPr>
              <a:t>tiltable</a:t>
            </a:r>
            <a:r>
              <a:rPr lang="en-US" dirty="0">
                <a:latin typeface="Calibri" panose="020F0502020204030204" pitchFamily="34" charset="0"/>
                <a:cs typeface="Calibri" panose="020F0502020204030204" pitchFamily="34" charset="0"/>
              </a:rPr>
              <a:t> and stand out from the monitor so that the user can maintain a comfortable working position, without having to wear his arms and hands.</a:t>
            </a:r>
          </a:p>
          <a:p>
            <a:pPr marL="0" indent="0">
              <a:buNone/>
            </a:pPr>
            <a:r>
              <a:rPr lang="en-US" dirty="0">
                <a:latin typeface="Calibri" panose="020F0502020204030204" pitchFamily="34" charset="0"/>
                <a:cs typeface="Calibri" panose="020F0502020204030204" pitchFamily="34" charset="0"/>
              </a:rPr>
              <a:t>There should be enough space in front of the keyboard to support the hand and wrist of the computer operator.</a:t>
            </a:r>
          </a:p>
          <a:p>
            <a:pPr marL="0" indent="0">
              <a:buNone/>
            </a:pPr>
            <a:r>
              <a:rPr lang="en-US" dirty="0">
                <a:latin typeface="Calibri" panose="020F0502020204030204" pitchFamily="34" charset="0"/>
                <a:cs typeface="Calibri" panose="020F0502020204030204" pitchFamily="34" charset="0"/>
              </a:rPr>
              <a:t>The surface of the keyboard should be glossy to avoid light reflection.</a:t>
            </a:r>
          </a:p>
          <a:p>
            <a:pPr marL="0" indent="0">
              <a:buNone/>
            </a:pPr>
            <a:r>
              <a:rPr lang="en-US" dirty="0">
                <a:latin typeface="Calibri" panose="020F0502020204030204" pitchFamily="34" charset="0"/>
                <a:cs typeface="Calibri" panose="020F0502020204030204" pitchFamily="34" charset="0"/>
              </a:rPr>
              <a:t>The keys on the keys are easily distinguishable from each other and easy to read from the workplace.</a:t>
            </a:r>
            <a:endParaRPr lang="hu-HU" dirty="0"/>
          </a:p>
        </p:txBody>
      </p:sp>
    </p:spTree>
    <p:extLst>
      <p:ext uri="{BB962C8B-B14F-4D97-AF65-F5344CB8AC3E}">
        <p14:creationId xmlns:p14="http://schemas.microsoft.com/office/powerpoint/2010/main" val="267388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Office work with a computer</a:t>
            </a:r>
            <a:endParaRPr lang="hu-HU" dirty="0"/>
          </a:p>
        </p:txBody>
      </p:sp>
      <p:sp>
        <p:nvSpPr>
          <p:cNvPr id="3" name="Tartalom helye 2"/>
          <p:cNvSpPr>
            <a:spLocks noGrp="1"/>
          </p:cNvSpPr>
          <p:nvPr>
            <p:ph idx="1"/>
          </p:nvPr>
        </p:nvSpPr>
        <p:spPr/>
        <p:txBody>
          <a:bodyPr>
            <a:normAutofit fontScale="92500" lnSpcReduction="10000"/>
          </a:bodyPr>
          <a:lstStyle/>
          <a:p>
            <a:pPr marL="0" indent="0">
              <a:buNone/>
            </a:pPr>
            <a:r>
              <a:rPr lang="en-US" dirty="0">
                <a:latin typeface="Calibri" panose="020F0502020204030204" pitchFamily="34" charset="0"/>
                <a:cs typeface="Calibri" panose="020F0502020204030204" pitchFamily="34" charset="0"/>
              </a:rPr>
              <a:t>Work table or work surface</a:t>
            </a:r>
          </a:p>
          <a:p>
            <a:pPr marL="0" indent="0">
              <a:buNone/>
            </a:pPr>
            <a:r>
              <a:rPr lang="en-US" dirty="0">
                <a:latin typeface="Calibri" panose="020F0502020204030204" pitchFamily="34" charset="0"/>
                <a:cs typeface="Calibri" panose="020F0502020204030204" pitchFamily="34" charset="0"/>
              </a:rPr>
              <a:t>The desk or work surface must have a non-reflective surface and size to provide a flexible layout of the monitor, keyboard, documents, and attachments.</a:t>
            </a:r>
          </a:p>
          <a:p>
            <a:pPr marL="0" indent="0">
              <a:buNone/>
            </a:pPr>
            <a:r>
              <a:rPr lang="en-US" dirty="0">
                <a:latin typeface="Calibri" panose="020F0502020204030204" pitchFamily="34" charset="0"/>
                <a:cs typeface="Calibri" panose="020F0502020204030204" pitchFamily="34" charset="0"/>
              </a:rPr>
              <a:t>The rack should be adjustable and can be locked in a comfortable position for the user.</a:t>
            </a:r>
          </a:p>
          <a:p>
            <a:pPr marL="0" indent="0">
              <a:buNone/>
            </a:pPr>
            <a:r>
              <a:rPr lang="en-US" dirty="0">
                <a:latin typeface="Calibri" panose="020F0502020204030204" pitchFamily="34" charset="0"/>
                <a:cs typeface="Calibri" panose="020F0502020204030204" pitchFamily="34" charset="0"/>
              </a:rPr>
              <a:t>work Office</a:t>
            </a:r>
          </a:p>
          <a:p>
            <a:pPr marL="0" indent="0">
              <a:buNone/>
            </a:pPr>
            <a:r>
              <a:rPr lang="en-US" dirty="0">
                <a:latin typeface="Calibri" panose="020F0502020204030204" pitchFamily="34" charset="0"/>
                <a:cs typeface="Calibri" panose="020F0502020204030204" pitchFamily="34" charset="0"/>
              </a:rPr>
              <a:t>The work chair should be stable and provide easy, free movement and comfortable posture for the user.</a:t>
            </a:r>
          </a:p>
          <a:p>
            <a:pPr marL="0" indent="0">
              <a:buNone/>
            </a:pPr>
            <a:r>
              <a:rPr lang="en-US" dirty="0">
                <a:latin typeface="Calibri" panose="020F0502020204030204" pitchFamily="34" charset="0"/>
                <a:cs typeface="Calibri" panose="020F0502020204030204" pitchFamily="34" charset="0"/>
              </a:rPr>
              <a:t>The height of the chair should be easily adjustable.</a:t>
            </a:r>
          </a:p>
          <a:p>
            <a:pPr marL="0" indent="0">
              <a:buNone/>
            </a:pPr>
            <a:r>
              <a:rPr lang="en-US" dirty="0">
                <a:latin typeface="Calibri" panose="020F0502020204030204" pitchFamily="34" charset="0"/>
                <a:cs typeface="Calibri" panose="020F0502020204030204" pitchFamily="34" charset="0"/>
              </a:rPr>
              <a:t>The back of the chair should be adjustable in height and tilted.</a:t>
            </a:r>
          </a:p>
          <a:p>
            <a:pPr marL="0" indent="0">
              <a:buNone/>
            </a:pPr>
            <a:r>
              <a:rPr lang="en-US" dirty="0">
                <a:latin typeface="Calibri" panose="020F0502020204030204" pitchFamily="34" charset="0"/>
                <a:cs typeface="Calibri" panose="020F0502020204030204" pitchFamily="34" charset="0"/>
              </a:rPr>
              <a:t>If required, a footrest or heel support or armrest must be provided</a:t>
            </a:r>
            <a:endParaRPr lang="hu-HU" dirty="0"/>
          </a:p>
        </p:txBody>
      </p:sp>
    </p:spTree>
    <p:extLst>
      <p:ext uri="{BB962C8B-B14F-4D97-AF65-F5344CB8AC3E}">
        <p14:creationId xmlns:p14="http://schemas.microsoft.com/office/powerpoint/2010/main" val="4105542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Industrial</a:t>
            </a:r>
            <a:r>
              <a:rPr lang="hu-HU" dirty="0"/>
              <a:t> </a:t>
            </a:r>
            <a:r>
              <a:rPr lang="hu-HU" dirty="0" err="1"/>
              <a:t>accident</a:t>
            </a:r>
            <a:endParaRPr lang="hu-HU" dirty="0"/>
          </a:p>
        </p:txBody>
      </p:sp>
      <p:sp>
        <p:nvSpPr>
          <p:cNvPr id="3" name="Tartalom helye 2"/>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Industrial accident</a:t>
            </a:r>
          </a:p>
          <a:p>
            <a:r>
              <a:rPr lang="en-US" dirty="0">
                <a:latin typeface="Calibri" panose="020F0502020204030204" pitchFamily="34" charset="0"/>
                <a:cs typeface="Calibri" panose="020F0502020204030204" pitchFamily="34" charset="0"/>
              </a:rPr>
              <a:t>OPERATIONAL ACCIDENT PROTOCOL according to labor safety legislation is not covered by the LXXXIII. In accordance with Section 52 para. (1) of the Act no.</a:t>
            </a:r>
          </a:p>
          <a:p>
            <a:r>
              <a:rPr lang="en-US" dirty="0">
                <a:latin typeface="Calibri" panose="020F0502020204030204" pitchFamily="34" charset="0"/>
                <a:cs typeface="Calibri" panose="020F0502020204030204" pitchFamily="34" charset="0"/>
              </a:rPr>
              <a:t>In addition to employers, you are required to record a working accident report:</a:t>
            </a:r>
          </a:p>
          <a:p>
            <a:r>
              <a:rPr lang="en-US" dirty="0">
                <a:latin typeface="Calibri" panose="020F0502020204030204" pitchFamily="34" charset="0"/>
                <a:cs typeface="Calibri" panose="020F0502020204030204" pitchFamily="34" charset="0"/>
              </a:rPr>
              <a:t>the county health insurance fund and branch office</a:t>
            </a:r>
          </a:p>
          <a:p>
            <a:r>
              <a:rPr lang="en-US" dirty="0">
                <a:latin typeface="Calibri" panose="020F0502020204030204" pitchFamily="34" charset="0"/>
                <a:cs typeface="Calibri" panose="020F0502020204030204" pitchFamily="34" charset="0"/>
              </a:rPr>
              <a:t>Hungarian State Treasury</a:t>
            </a:r>
            <a:endParaRPr lang="hu-HU" dirty="0"/>
          </a:p>
        </p:txBody>
      </p:sp>
    </p:spTree>
    <p:extLst>
      <p:ext uri="{BB962C8B-B14F-4D97-AF65-F5344CB8AC3E}">
        <p14:creationId xmlns:p14="http://schemas.microsoft.com/office/powerpoint/2010/main" val="2556331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work</a:t>
            </a:r>
            <a:r>
              <a:rPr lang="hu-HU" dirty="0"/>
              <a:t> </a:t>
            </a:r>
            <a:r>
              <a:rPr lang="hu-HU" dirty="0" err="1"/>
              <a:t>accident</a:t>
            </a:r>
            <a:endParaRPr lang="hu-HU" dirty="0"/>
          </a:p>
        </p:txBody>
      </p:sp>
      <p:sp>
        <p:nvSpPr>
          <p:cNvPr id="3" name="Tartalom helye 2"/>
          <p:cNvSpPr>
            <a:spLocks noGrp="1"/>
          </p:cNvSpPr>
          <p:nvPr>
            <p:ph idx="1"/>
          </p:nvPr>
        </p:nvSpPr>
        <p:spPr/>
        <p:txBody>
          <a:bodyPr>
            <a:normAutofit fontScale="92500"/>
          </a:bodyPr>
          <a:lstStyle/>
          <a:p>
            <a:r>
              <a:rPr lang="en-US" dirty="0">
                <a:latin typeface="Calibri" panose="020F0502020204030204" pitchFamily="34" charset="0"/>
                <a:cs typeface="Calibri" panose="020F0502020204030204" pitchFamily="34" charset="0"/>
              </a:rPr>
              <a:t>An accident at work for which the worker was incapable of working for more than three working days and an occupational disease and an increased exposure case must be reported, examined and registered.</a:t>
            </a:r>
          </a:p>
          <a:p>
            <a:r>
              <a:rPr lang="en-US" dirty="0">
                <a:latin typeface="Calibri" panose="020F0502020204030204" pitchFamily="34" charset="0"/>
                <a:cs typeface="Calibri" panose="020F0502020204030204" pitchFamily="34" charset="0"/>
              </a:rPr>
              <a:t>Accident at work: an accident that occurs during or in connection with the work of an employee, regardless of the place and time of the work and the extent of the employee's (injured) involvement. In the context of work, an accident occurs when the worker is involved in transport, material handling, material handling, cleaning, organized plant catering, occupational health services and other services provided by the employer, etc. when using it. It is not considered an accident (work accident) related to work that is the accident that occurs to the injured person from his / her apartment (place of work) to his / her workplace or from his / her workplace to his / her home (accommodation) during the journey, unless the accident has occurred with the employer's own or rented vehicle.</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1810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work</a:t>
            </a:r>
            <a:r>
              <a:rPr lang="hu-HU" dirty="0"/>
              <a:t> </a:t>
            </a:r>
            <a:r>
              <a:rPr lang="hu-HU" dirty="0" err="1"/>
              <a:t>accident</a:t>
            </a:r>
            <a:endParaRPr lang="hu-HU" dirty="0"/>
          </a:p>
        </p:txBody>
      </p:sp>
      <p:sp>
        <p:nvSpPr>
          <p:cNvPr id="3" name="Tartalom helye 2"/>
          <p:cNvSpPr>
            <a:spLocks noGrp="1"/>
          </p:cNvSpPr>
          <p:nvPr>
            <p:ph idx="1"/>
          </p:nvPr>
        </p:nvSpPr>
        <p:spPr/>
        <p:txBody>
          <a:bodyPr/>
          <a:lstStyle/>
          <a:p>
            <a:pPr marL="0" indent="0">
              <a:buNone/>
            </a:pPr>
            <a:r>
              <a:rPr lang="en-US" dirty="0">
                <a:latin typeface="Calibri" panose="020F0502020204030204" pitchFamily="34" charset="0"/>
                <a:cs typeface="Calibri" panose="020F0502020204030204" pitchFamily="34" charset="0"/>
              </a:rPr>
              <a:t>It is a serious job accident</a:t>
            </a:r>
          </a:p>
          <a:p>
            <a:pPr marL="0" indent="0">
              <a:buNone/>
            </a:pPr>
            <a:r>
              <a:rPr lang="en-US" dirty="0">
                <a:latin typeface="Calibri" panose="020F0502020204030204" pitchFamily="34" charset="0"/>
                <a:cs typeface="Calibri" panose="020F0502020204030204" pitchFamily="34" charset="0"/>
              </a:rPr>
              <a:t>the death of the injured person (a fatal accident at work, the accident that, within one year, the injured medical expert said he had lost his life in the context of the accident), the permanent harm to his / her or his / her newborn or his / her life;</a:t>
            </a:r>
          </a:p>
          <a:p>
            <a:pPr marL="0" indent="0">
              <a:buNone/>
            </a:pPr>
            <a:r>
              <a:rPr lang="en-US" dirty="0">
                <a:latin typeface="Calibri" panose="020F0502020204030204" pitchFamily="34" charset="0"/>
                <a:cs typeface="Calibri" panose="020F0502020204030204" pitchFamily="34" charset="0"/>
              </a:rPr>
              <a:t>has caused the loss or significant damage to a sensory, sensory, reproductive ability</a:t>
            </a:r>
          </a:p>
          <a:p>
            <a:pPr marL="0" indent="0">
              <a:buNone/>
            </a:pPr>
            <a:r>
              <a:rPr lang="en-US" dirty="0">
                <a:latin typeface="Calibri" panose="020F0502020204030204" pitchFamily="34" charset="0"/>
                <a:cs typeface="Calibri" panose="020F0502020204030204" pitchFamily="34" charset="0"/>
              </a:rPr>
              <a:t>According to medical opinion, life-threatening injury, health damage;</a:t>
            </a:r>
          </a:p>
          <a:p>
            <a:pPr marL="0" indent="0">
              <a:buNone/>
            </a:pPr>
            <a:r>
              <a:rPr lang="en-US" dirty="0">
                <a:latin typeface="Calibri" panose="020F0502020204030204" pitchFamily="34" charset="0"/>
                <a:cs typeface="Calibri" panose="020F0502020204030204" pitchFamily="34" charset="0"/>
              </a:rPr>
              <a:t>loss of a large part of two or more fingers of a thumb or hand, and more severe bone loss;</a:t>
            </a:r>
            <a:endParaRPr lang="hu-HU" dirty="0"/>
          </a:p>
        </p:txBody>
      </p:sp>
    </p:spTree>
    <p:extLst>
      <p:ext uri="{BB962C8B-B14F-4D97-AF65-F5344CB8AC3E}">
        <p14:creationId xmlns:p14="http://schemas.microsoft.com/office/powerpoint/2010/main" val="3941523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work</a:t>
            </a:r>
            <a:r>
              <a:rPr lang="hu-HU" dirty="0"/>
              <a:t> </a:t>
            </a:r>
            <a:r>
              <a:rPr lang="hu-HU" dirty="0" err="1"/>
              <a:t>accident</a:t>
            </a:r>
            <a:endParaRPr lang="hu-HU" dirty="0"/>
          </a:p>
        </p:txBody>
      </p:sp>
      <p:sp>
        <p:nvSpPr>
          <p:cNvPr id="3" name="Tartalom helye 2"/>
          <p:cNvSpPr>
            <a:spLocks noGrp="1"/>
          </p:cNvSpPr>
          <p:nvPr>
            <p:ph idx="1"/>
          </p:nvPr>
        </p:nvSpPr>
        <p:spPr/>
        <p:txBody>
          <a:bodyPr>
            <a:normAutofit lnSpcReduction="10000"/>
          </a:bodyPr>
          <a:lstStyle/>
          <a:p>
            <a:r>
              <a:rPr lang="en-US" dirty="0">
                <a:latin typeface="Calibri" panose="020F0502020204030204" pitchFamily="34" charset="0"/>
                <a:cs typeface="Calibri" panose="020F0502020204030204" pitchFamily="34" charset="0"/>
              </a:rPr>
              <a:t>The employer must immediately investigate the incapacity for work accident and record the result of the investigation in a work accident report. The physician of the occupational health service should be informed of the initiation of the investigation. The doctor in charge of the basic occupational health service decides on the medical involvement in the investigation. In the event of a serious occupational accident, the physician providing the basic occupational health service must be involved in the investigation. The employer must immediately report the serious accident at the telephone, fax, e-mail or personally, by communicating the available data to the district office (hereinafter referred to as the "occupational safety authority") of the Capital and County Government Office competent at the place of the accident. the notification is immediately forwarded to the ministry headed by the minister responsible for employment policy. The circumstances of a work accident that does not result in incapacity for work must also be clarified.</a:t>
            </a:r>
            <a:endParaRPr lang="hu-H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7764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chor="ctr"/>
          <a:lstStyle/>
          <a:p>
            <a:r>
              <a:rPr lang="en-US" dirty="0">
                <a:latin typeface="Calibri" panose="020F0502020204030204" pitchFamily="34" charset="0"/>
              </a:rPr>
              <a:t>(b) to use the personal protective equipment as intended and to provide for the cleaning required of it;</a:t>
            </a:r>
          </a:p>
          <a:p>
            <a:r>
              <a:rPr lang="en-US" dirty="0">
                <a:latin typeface="Calibri" panose="020F0502020204030204" pitchFamily="34" charset="0"/>
              </a:rPr>
              <a:t>(c) wear clothing which does not endanger health or physical integrity;</a:t>
            </a:r>
          </a:p>
          <a:p>
            <a:r>
              <a:rPr lang="en-US" dirty="0">
                <a:latin typeface="Calibri" panose="020F0502020204030204" pitchFamily="34" charset="0"/>
              </a:rPr>
              <a:t>d) to maintain discipline, order and purity in the work area;</a:t>
            </a:r>
          </a:p>
          <a:p>
            <a:r>
              <a:rPr lang="en-US" dirty="0">
                <a:latin typeface="Calibri" panose="020F0502020204030204" pitchFamily="34" charset="0"/>
              </a:rPr>
              <a:t>(e) acquire and apply the knowledge necessary for the safe performance of his work;</a:t>
            </a:r>
          </a:p>
          <a:p>
            <a:r>
              <a:rPr lang="en-US" dirty="0">
                <a:latin typeface="Calibri" panose="020F0502020204030204" pitchFamily="34" charset="0"/>
              </a:rPr>
              <a:t>(f) to participate in a prescribed medical examination of a certain number of years;</a:t>
            </a:r>
            <a:endParaRPr lang="hu-HU" dirty="0"/>
          </a:p>
        </p:txBody>
      </p:sp>
      <p:sp>
        <p:nvSpPr>
          <p:cNvPr id="5" name="Szövegdoboz 4"/>
          <p:cNvSpPr txBox="1"/>
          <p:nvPr/>
        </p:nvSpPr>
        <p:spPr>
          <a:xfrm>
            <a:off x="1154955" y="832620"/>
            <a:ext cx="9597081" cy="646331"/>
          </a:xfrm>
          <a:prstGeom prst="rect">
            <a:avLst/>
          </a:prstGeom>
          <a:noFill/>
        </p:spPr>
        <p:txBody>
          <a:bodyPr wrap="square" rtlCol="0">
            <a:spAutoFit/>
          </a:bodyPr>
          <a:lstStyle/>
          <a:p>
            <a:r>
              <a:rPr lang="pt-BR" sz="3600" b="1" dirty="0">
                <a:solidFill>
                  <a:srgbClr val="EBEBEB"/>
                </a:solidFill>
                <a:latin typeface="Calibri" panose="020F0502020204030204" pitchFamily="34" charset="0"/>
                <a:ea typeface="+mj-ea"/>
                <a:cs typeface="+mj-cs"/>
              </a:rPr>
              <a:t>1993. XCIII. Law on Occupational Safety</a:t>
            </a:r>
            <a:endParaRPr lang="hu-HU" sz="3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56706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83323" y="2149160"/>
            <a:ext cx="8825658" cy="2677648"/>
          </a:xfrm>
        </p:spPr>
        <p:txBody>
          <a:bodyPr anchor="ctr"/>
          <a:lstStyle/>
          <a:p>
            <a:pPr algn="ctr"/>
            <a:r>
              <a:rPr lang="hu-HU" sz="8800" dirty="0" err="1">
                <a:latin typeface="Calibri" panose="020F0502020204030204" pitchFamily="34" charset="0"/>
              </a:rPr>
              <a:t>Fire</a:t>
            </a:r>
            <a:r>
              <a:rPr lang="hu-HU" sz="8800" dirty="0">
                <a:latin typeface="Calibri" panose="020F0502020204030204" pitchFamily="34" charset="0"/>
              </a:rPr>
              <a:t> </a:t>
            </a:r>
            <a:r>
              <a:rPr lang="hu-HU" sz="8800" dirty="0" err="1">
                <a:latin typeface="Calibri" panose="020F0502020204030204" pitchFamily="34" charset="0"/>
              </a:rPr>
              <a:t>safety</a:t>
            </a:r>
            <a:endParaRPr lang="hu-HU" sz="8800" dirty="0">
              <a:latin typeface="Calibri" panose="020F0502020204030204" pitchFamily="34" charset="0"/>
            </a:endParaRPr>
          </a:p>
        </p:txBody>
      </p:sp>
    </p:spTree>
    <p:extLst>
      <p:ext uri="{BB962C8B-B14F-4D97-AF65-F5344CB8AC3E}">
        <p14:creationId xmlns:p14="http://schemas.microsoft.com/office/powerpoint/2010/main" val="461215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Workers</a:t>
            </a:r>
            <a:r>
              <a:rPr lang="hu-HU" dirty="0">
                <a:latin typeface="Calibri" panose="020F0502020204030204" pitchFamily="34" charset="0"/>
              </a:rPr>
              <a:t> </a:t>
            </a:r>
            <a:r>
              <a:rPr lang="hu-HU" dirty="0" err="1">
                <a:latin typeface="Calibri" panose="020F0502020204030204" pitchFamily="34" charset="0"/>
              </a:rPr>
              <a:t>fire</a:t>
            </a:r>
            <a:r>
              <a:rPr lang="hu-HU" dirty="0">
                <a:latin typeface="Calibri" panose="020F0502020204030204" pitchFamily="34" charset="0"/>
              </a:rPr>
              <a:t> </a:t>
            </a:r>
            <a:r>
              <a:rPr lang="hu-HU" dirty="0" err="1">
                <a:latin typeface="Calibri" panose="020F0502020204030204" pitchFamily="34" charset="0"/>
              </a:rPr>
              <a:t>protection</a:t>
            </a:r>
            <a:r>
              <a:rPr lang="hu-HU" dirty="0">
                <a:latin typeface="Calibri" panose="020F0502020204030204" pitchFamily="34" charset="0"/>
              </a:rPr>
              <a:t> </a:t>
            </a:r>
            <a:r>
              <a:rPr lang="hu-HU" dirty="0" err="1">
                <a:latin typeface="Calibri" panose="020F0502020204030204" pitchFamily="34" charset="0"/>
              </a:rPr>
              <a:t>tasks</a:t>
            </a:r>
            <a:endParaRPr lang="hu-HU" dirty="0">
              <a:latin typeface="Calibri" panose="020F0502020204030204" pitchFamily="34" charset="0"/>
            </a:endParaRPr>
          </a:p>
        </p:txBody>
      </p:sp>
      <p:sp>
        <p:nvSpPr>
          <p:cNvPr id="3" name="Tartalom helye 2"/>
          <p:cNvSpPr>
            <a:spLocks noGrp="1"/>
          </p:cNvSpPr>
          <p:nvPr>
            <p:ph idx="1"/>
          </p:nvPr>
        </p:nvSpPr>
        <p:spPr/>
        <p:txBody>
          <a:bodyPr>
            <a:normAutofit fontScale="92500"/>
          </a:bodyPr>
          <a:lstStyle/>
          <a:p>
            <a:r>
              <a:rPr lang="en-US" sz="1900" dirty="0">
                <a:latin typeface="Calibri" panose="020F0502020204030204" pitchFamily="34" charset="0"/>
              </a:rPr>
              <a:t>All employees are required to familiarize themselves with fire protection regulations, the contents of the Fire Safety Regulations, and to comply with them, and to prevent fires.</a:t>
            </a:r>
          </a:p>
          <a:p>
            <a:r>
              <a:rPr lang="en-US" sz="1900" dirty="0">
                <a:latin typeface="Calibri" panose="020F0502020204030204" pitchFamily="34" charset="0"/>
              </a:rPr>
              <a:t>In order to prevent fires, appear in a workplace in a working condition, resting, free of alcohol and medicine.</a:t>
            </a:r>
          </a:p>
          <a:p>
            <a:r>
              <a:rPr lang="en-US" sz="1900" dirty="0">
                <a:latin typeface="Calibri" panose="020F0502020204030204" pitchFamily="34" charset="0"/>
              </a:rPr>
              <a:t>Participate in training and examinations to complete your job.</a:t>
            </a:r>
          </a:p>
          <a:p>
            <a:r>
              <a:rPr lang="en-US" sz="1900" dirty="0">
                <a:latin typeface="Calibri" panose="020F0502020204030204" pitchFamily="34" charset="0"/>
              </a:rPr>
              <a:t>Observe the Fire Safety Regulations during the work, and keep the smoking ban.</a:t>
            </a:r>
          </a:p>
          <a:p>
            <a:r>
              <a:rPr lang="en-US" sz="1900" dirty="0">
                <a:latin typeface="Calibri" panose="020F0502020204030204" pitchFamily="34" charset="0"/>
              </a:rPr>
              <a:t>Inspect the tools, machines (especially electrical machines) before starting work in accordance with the operating instructions and use them as intended.</a:t>
            </a:r>
          </a:p>
          <a:p>
            <a:r>
              <a:rPr lang="en-US" sz="1900" dirty="0">
                <a:latin typeface="Calibri" panose="020F0502020204030204" pitchFamily="34" charset="0"/>
              </a:rPr>
              <a:t>At work, keep order, cleanliness, and eliminate any circumstances that could cause fire.</a:t>
            </a:r>
            <a:endParaRPr lang="hu-HU" dirty="0"/>
          </a:p>
        </p:txBody>
      </p:sp>
    </p:spTree>
    <p:extLst>
      <p:ext uri="{BB962C8B-B14F-4D97-AF65-F5344CB8AC3E}">
        <p14:creationId xmlns:p14="http://schemas.microsoft.com/office/powerpoint/2010/main" val="3690141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Workers</a:t>
            </a:r>
            <a:r>
              <a:rPr lang="hu-HU" dirty="0">
                <a:latin typeface="Calibri" panose="020F0502020204030204" pitchFamily="34" charset="0"/>
              </a:rPr>
              <a:t> </a:t>
            </a:r>
            <a:r>
              <a:rPr lang="hu-HU" dirty="0" err="1">
                <a:latin typeface="Calibri" panose="020F0502020204030204" pitchFamily="34" charset="0"/>
              </a:rPr>
              <a:t>fire</a:t>
            </a:r>
            <a:r>
              <a:rPr lang="hu-HU" dirty="0">
                <a:latin typeface="Calibri" panose="020F0502020204030204" pitchFamily="34" charset="0"/>
              </a:rPr>
              <a:t> </a:t>
            </a:r>
            <a:r>
              <a:rPr lang="hu-HU" dirty="0" err="1">
                <a:latin typeface="Calibri" panose="020F0502020204030204" pitchFamily="34" charset="0"/>
              </a:rPr>
              <a:t>protection</a:t>
            </a:r>
            <a:r>
              <a:rPr lang="hu-HU" dirty="0">
                <a:latin typeface="Calibri" panose="020F0502020204030204" pitchFamily="34" charset="0"/>
              </a:rPr>
              <a:t> </a:t>
            </a:r>
            <a:r>
              <a:rPr lang="hu-HU" dirty="0" err="1">
                <a:latin typeface="Calibri" panose="020F0502020204030204" pitchFamily="34" charset="0"/>
              </a:rPr>
              <a:t>tasks</a:t>
            </a:r>
            <a:endParaRPr lang="hu-HU" dirty="0">
              <a:latin typeface="Calibri" panose="020F0502020204030204" pitchFamily="34" charset="0"/>
            </a:endParaRPr>
          </a:p>
        </p:txBody>
      </p:sp>
      <p:sp>
        <p:nvSpPr>
          <p:cNvPr id="3" name="Tartalom helye 2"/>
          <p:cNvSpPr>
            <a:spLocks noGrp="1"/>
          </p:cNvSpPr>
          <p:nvPr>
            <p:ph idx="1"/>
          </p:nvPr>
        </p:nvSpPr>
        <p:spPr/>
        <p:txBody>
          <a:bodyPr>
            <a:normAutofit fontScale="92500"/>
          </a:bodyPr>
          <a:lstStyle/>
          <a:p>
            <a:r>
              <a:rPr lang="en-US" sz="1900" dirty="0">
                <a:latin typeface="Calibri" panose="020F0502020204030204" pitchFamily="34" charset="0"/>
              </a:rPr>
              <a:t>If you detect a fire or explosion hazard, you must stop it, report it immediately to your immediate work manager.</a:t>
            </a:r>
          </a:p>
          <a:p>
            <a:r>
              <a:rPr lang="en-US" sz="1900" dirty="0">
                <a:latin typeface="Calibri" panose="020F0502020204030204" pitchFamily="34" charset="0"/>
              </a:rPr>
              <a:t>Use workstations, equipment, and tools at the workplace as required, if necessary.</a:t>
            </a:r>
          </a:p>
          <a:p>
            <a:r>
              <a:rPr lang="en-US" sz="1900" dirty="0">
                <a:latin typeface="Calibri" panose="020F0502020204030204" pitchFamily="34" charset="0"/>
              </a:rPr>
              <a:t>From the danger zone, from the room, from the machines, the combustible material and waste created during the work is removed continuously, at least at the end of the shift.</a:t>
            </a:r>
          </a:p>
          <a:p>
            <a:r>
              <a:rPr lang="en-US" sz="1900" dirty="0">
                <a:latin typeface="Calibri" panose="020F0502020204030204" pitchFamily="34" charset="0"/>
              </a:rPr>
              <a:t>When performing occasional fire and explosive activities, you must ask for a written permission to do so during your work and to comply with it in the course of your work.</a:t>
            </a:r>
          </a:p>
          <a:p>
            <a:r>
              <a:rPr lang="en-US" sz="1900" dirty="0">
                <a:latin typeface="Calibri" panose="020F0502020204030204" pitchFamily="34" charset="0"/>
              </a:rPr>
              <a:t>The designated escape routes, doors, gateways must be kept in a permanent condition. Blocking is not yet temporary.</a:t>
            </a:r>
            <a:endParaRPr lang="hu-HU" dirty="0"/>
          </a:p>
        </p:txBody>
      </p:sp>
    </p:spTree>
    <p:extLst>
      <p:ext uri="{BB962C8B-B14F-4D97-AF65-F5344CB8AC3E}">
        <p14:creationId xmlns:p14="http://schemas.microsoft.com/office/powerpoint/2010/main" val="3144273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Workers</a:t>
            </a:r>
            <a:r>
              <a:rPr lang="hu-HU" dirty="0">
                <a:latin typeface="Calibri" panose="020F0502020204030204" pitchFamily="34" charset="0"/>
              </a:rPr>
              <a:t> </a:t>
            </a:r>
            <a:r>
              <a:rPr lang="hu-HU" dirty="0" err="1">
                <a:latin typeface="Calibri" panose="020F0502020204030204" pitchFamily="34" charset="0"/>
              </a:rPr>
              <a:t>fire</a:t>
            </a:r>
            <a:r>
              <a:rPr lang="hu-HU" dirty="0">
                <a:latin typeface="Calibri" panose="020F0502020204030204" pitchFamily="34" charset="0"/>
              </a:rPr>
              <a:t> </a:t>
            </a:r>
            <a:r>
              <a:rPr lang="hu-HU" dirty="0" err="1">
                <a:latin typeface="Calibri" panose="020F0502020204030204" pitchFamily="34" charset="0"/>
              </a:rPr>
              <a:t>protection</a:t>
            </a:r>
            <a:r>
              <a:rPr lang="hu-HU" dirty="0">
                <a:latin typeface="Calibri" panose="020F0502020204030204" pitchFamily="34" charset="0"/>
              </a:rPr>
              <a:t> </a:t>
            </a:r>
            <a:r>
              <a:rPr lang="hu-HU" dirty="0" err="1">
                <a:latin typeface="Calibri" panose="020F0502020204030204" pitchFamily="34" charset="0"/>
              </a:rPr>
              <a:t>tasks</a:t>
            </a:r>
            <a:endParaRPr lang="hu-HU" dirty="0">
              <a:latin typeface="Calibri" panose="020F0502020204030204" pitchFamily="34" charset="0"/>
            </a:endParaRPr>
          </a:p>
        </p:txBody>
      </p:sp>
      <p:sp>
        <p:nvSpPr>
          <p:cNvPr id="3" name="Tartalom helye 2"/>
          <p:cNvSpPr>
            <a:spLocks noGrp="1"/>
          </p:cNvSpPr>
          <p:nvPr>
            <p:ph idx="1"/>
          </p:nvPr>
        </p:nvSpPr>
        <p:spPr/>
        <p:txBody>
          <a:bodyPr>
            <a:normAutofit lnSpcReduction="10000"/>
          </a:bodyPr>
          <a:lstStyle/>
          <a:p>
            <a:pPr marL="0" indent="0">
              <a:buNone/>
            </a:pPr>
            <a:endParaRPr lang="en-US" dirty="0">
              <a:latin typeface="Calibri" panose="020F0502020204030204" pitchFamily="34" charset="0"/>
            </a:endParaRPr>
          </a:p>
          <a:p>
            <a:r>
              <a:rPr lang="en-US" dirty="0">
                <a:latin typeface="Calibri" panose="020F0502020204030204" pitchFamily="34" charset="0"/>
              </a:rPr>
              <a:t>If the facility detects a fire or a direct threat to the facility, people in the facility must be alerted and notified by telephone of the regional disaster management headquarters and direct manager.</a:t>
            </a:r>
          </a:p>
          <a:p>
            <a:r>
              <a:rPr lang="en-US" dirty="0">
                <a:latin typeface="Calibri" panose="020F0502020204030204" pitchFamily="34" charset="0"/>
              </a:rPr>
              <a:t>The fire indicator is required to tell where the fire is (location, street, house number), what is burning, what is at risk (building, house, furniture) there is a danger to life, how large the fire, the name of the fire alarm and the telephone used for the notification number. The telephone number of the fire brigade 105.</a:t>
            </a:r>
          </a:p>
          <a:p>
            <a:r>
              <a:rPr lang="en-US" dirty="0">
                <a:latin typeface="Calibri" panose="020F0502020204030204" pitchFamily="34" charset="0"/>
              </a:rPr>
              <a:t>In the event of a potential fire, all workers are required to participate in the extinguishing of the fire. Within this, the firefighter's head arriving at the site will be fully executed, preventing the spread of fire by closing the windows of the doors.</a:t>
            </a:r>
            <a:endParaRPr lang="hu-HU" dirty="0"/>
          </a:p>
        </p:txBody>
      </p:sp>
    </p:spTree>
    <p:extLst>
      <p:ext uri="{BB962C8B-B14F-4D97-AF65-F5344CB8AC3E}">
        <p14:creationId xmlns:p14="http://schemas.microsoft.com/office/powerpoint/2010/main" val="973138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Workers</a:t>
            </a:r>
            <a:r>
              <a:rPr lang="hu-HU" dirty="0">
                <a:latin typeface="Calibri" panose="020F0502020204030204" pitchFamily="34" charset="0"/>
              </a:rPr>
              <a:t> </a:t>
            </a:r>
            <a:r>
              <a:rPr lang="hu-HU" dirty="0" err="1">
                <a:latin typeface="Calibri" panose="020F0502020204030204" pitchFamily="34" charset="0"/>
              </a:rPr>
              <a:t>fire</a:t>
            </a:r>
            <a:r>
              <a:rPr lang="hu-HU" dirty="0">
                <a:latin typeface="Calibri" panose="020F0502020204030204" pitchFamily="34" charset="0"/>
              </a:rPr>
              <a:t> </a:t>
            </a:r>
            <a:r>
              <a:rPr lang="hu-HU" dirty="0" err="1">
                <a:latin typeface="Calibri" panose="020F0502020204030204" pitchFamily="34" charset="0"/>
              </a:rPr>
              <a:t>protection</a:t>
            </a:r>
            <a:r>
              <a:rPr lang="hu-HU" dirty="0">
                <a:latin typeface="Calibri" panose="020F0502020204030204" pitchFamily="34" charset="0"/>
              </a:rPr>
              <a:t> </a:t>
            </a:r>
            <a:r>
              <a:rPr lang="hu-HU" dirty="0" err="1">
                <a:latin typeface="Calibri" panose="020F0502020204030204" pitchFamily="34" charset="0"/>
              </a:rPr>
              <a:t>tasks</a:t>
            </a:r>
            <a:endParaRPr lang="hu-HU" dirty="0">
              <a:latin typeface="Calibri" panose="020F0502020204030204" pitchFamily="34" charset="0"/>
            </a:endParaRPr>
          </a:p>
        </p:txBody>
      </p:sp>
      <p:sp>
        <p:nvSpPr>
          <p:cNvPr id="3" name="Tartalom helye 2"/>
          <p:cNvSpPr>
            <a:spLocks noGrp="1"/>
          </p:cNvSpPr>
          <p:nvPr>
            <p:ph idx="1"/>
          </p:nvPr>
        </p:nvSpPr>
        <p:spPr/>
        <p:txBody>
          <a:bodyPr/>
          <a:lstStyle/>
          <a:p>
            <a:r>
              <a:rPr lang="en-US" dirty="0">
                <a:latin typeface="Calibri" panose="020F0502020204030204" pitchFamily="34" charset="0"/>
              </a:rPr>
              <a:t>Fire-fighting equipment, hydrants and equipment may only be used for their intended purpose.</a:t>
            </a:r>
          </a:p>
          <a:p>
            <a:r>
              <a:rPr lang="en-US" dirty="0">
                <a:latin typeface="Calibri" panose="020F0502020204030204" pitchFamily="34" charset="0"/>
              </a:rPr>
              <a:t>Sand, shovels, buckets for fire-fighting purposes should not be temporarily used for any other purpose.</a:t>
            </a:r>
          </a:p>
          <a:p>
            <a:r>
              <a:rPr lang="en-US" dirty="0">
                <a:latin typeface="Calibri" panose="020F0502020204030204" pitchFamily="34" charset="0"/>
              </a:rPr>
              <a:t>At the workplace, only the amount of material needed for continuous activity can be stored</a:t>
            </a:r>
          </a:p>
          <a:p>
            <a:r>
              <a:rPr lang="en-US" dirty="0">
                <a:latin typeface="Calibri" panose="020F0502020204030204" pitchFamily="34" charset="0"/>
              </a:rPr>
              <a:t>The combustible waste generated during the activity must be removed continuously, but at least per shift or after completion of the activity.</a:t>
            </a:r>
            <a:endParaRPr lang="hu-HU" dirty="0"/>
          </a:p>
        </p:txBody>
      </p:sp>
    </p:spTree>
    <p:extLst>
      <p:ext uri="{BB962C8B-B14F-4D97-AF65-F5344CB8AC3E}">
        <p14:creationId xmlns:p14="http://schemas.microsoft.com/office/powerpoint/2010/main" val="3756737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Workers</a:t>
            </a:r>
            <a:r>
              <a:rPr lang="hu-HU" dirty="0">
                <a:latin typeface="Calibri" panose="020F0502020204030204" pitchFamily="34" charset="0"/>
              </a:rPr>
              <a:t> </a:t>
            </a:r>
            <a:r>
              <a:rPr lang="hu-HU" dirty="0" err="1">
                <a:latin typeface="Calibri" panose="020F0502020204030204" pitchFamily="34" charset="0"/>
              </a:rPr>
              <a:t>fire</a:t>
            </a:r>
            <a:r>
              <a:rPr lang="hu-HU" dirty="0">
                <a:latin typeface="Calibri" panose="020F0502020204030204" pitchFamily="34" charset="0"/>
              </a:rPr>
              <a:t> </a:t>
            </a:r>
            <a:r>
              <a:rPr lang="hu-HU" dirty="0" err="1">
                <a:latin typeface="Calibri" panose="020F0502020204030204" pitchFamily="34" charset="0"/>
              </a:rPr>
              <a:t>protection</a:t>
            </a:r>
            <a:r>
              <a:rPr lang="hu-HU" dirty="0">
                <a:latin typeface="Calibri" panose="020F0502020204030204" pitchFamily="34" charset="0"/>
              </a:rPr>
              <a:t> </a:t>
            </a:r>
            <a:r>
              <a:rPr lang="hu-HU" dirty="0" err="1">
                <a:latin typeface="Calibri" panose="020F0502020204030204" pitchFamily="34" charset="0"/>
              </a:rPr>
              <a:t>tasks</a:t>
            </a:r>
            <a:endParaRPr lang="hu-HU" dirty="0">
              <a:latin typeface="Calibri" panose="020F0502020204030204" pitchFamily="34" charset="0"/>
            </a:endParaRPr>
          </a:p>
        </p:txBody>
      </p:sp>
      <p:sp>
        <p:nvSpPr>
          <p:cNvPr id="3" name="Tartalom helye 2"/>
          <p:cNvSpPr>
            <a:spLocks noGrp="1"/>
          </p:cNvSpPr>
          <p:nvPr>
            <p:ph idx="1"/>
          </p:nvPr>
        </p:nvSpPr>
        <p:spPr/>
        <p:txBody>
          <a:bodyPr>
            <a:normAutofit fontScale="92500"/>
          </a:bodyPr>
          <a:lstStyle/>
          <a:p>
            <a:pPr marL="0" indent="0">
              <a:buNone/>
            </a:pPr>
            <a:r>
              <a:rPr lang="en-US" dirty="0">
                <a:latin typeface="Calibri" panose="020F0502020204030204" pitchFamily="34" charset="0"/>
              </a:rPr>
              <a:t>Occasionally, fire and explosive liquids should only be used outdoors or in a well-ventilated room where there is no source of ignition.</a:t>
            </a:r>
          </a:p>
          <a:p>
            <a:r>
              <a:rPr lang="en-US" dirty="0">
                <a:latin typeface="Calibri" panose="020F0502020204030204" pitchFamily="34" charset="0"/>
              </a:rPr>
              <a:t>Do not use shoes, clothing or equipment in a fire hazard class A-B that causes a fire hazard.</a:t>
            </a:r>
          </a:p>
          <a:p>
            <a:r>
              <a:rPr lang="en-US" dirty="0">
                <a:latin typeface="Calibri" panose="020F0502020204030204" pitchFamily="34" charset="0"/>
              </a:rPr>
              <a:t>It is forbidden to close the doors of rooms where people are in operation during operation!</a:t>
            </a:r>
          </a:p>
          <a:p>
            <a:r>
              <a:rPr lang="en-US" dirty="0">
                <a:latin typeface="Calibri" panose="020F0502020204030204" pitchFamily="34" charset="0"/>
              </a:rPr>
              <a:t>During decommissioning the keys of the locked room shall be located so as to be accessible in case of fire. The location of the key must be indicated at the entrance of the room.</a:t>
            </a:r>
          </a:p>
          <a:p>
            <a:r>
              <a:rPr lang="en-US" dirty="0">
                <a:latin typeface="Calibri" panose="020F0502020204030204" pitchFamily="34" charset="0"/>
              </a:rPr>
              <a:t>Occasionally flammable activities should only be performed with written permission.</a:t>
            </a:r>
          </a:p>
          <a:p>
            <a:r>
              <a:rPr lang="en-US" dirty="0">
                <a:latin typeface="Calibri" panose="020F0502020204030204" pitchFamily="34" charset="0"/>
              </a:rPr>
              <a:t>Do not leave unattended fires and fired combustion units outdoors.</a:t>
            </a:r>
            <a:endParaRPr lang="hu-HU" dirty="0">
              <a:latin typeface="Calibri" panose="020F0502020204030204" pitchFamily="34" charset="0"/>
            </a:endParaRPr>
          </a:p>
        </p:txBody>
      </p:sp>
    </p:spTree>
    <p:extLst>
      <p:ext uri="{BB962C8B-B14F-4D97-AF65-F5344CB8AC3E}">
        <p14:creationId xmlns:p14="http://schemas.microsoft.com/office/powerpoint/2010/main" val="571564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Workers</a:t>
            </a:r>
            <a:r>
              <a:rPr lang="hu-HU" dirty="0">
                <a:latin typeface="Calibri" panose="020F0502020204030204" pitchFamily="34" charset="0"/>
              </a:rPr>
              <a:t> </a:t>
            </a:r>
            <a:r>
              <a:rPr lang="hu-HU" dirty="0" err="1">
                <a:latin typeface="Calibri" panose="020F0502020204030204" pitchFamily="34" charset="0"/>
              </a:rPr>
              <a:t>fire</a:t>
            </a:r>
            <a:r>
              <a:rPr lang="hu-HU" dirty="0">
                <a:latin typeface="Calibri" panose="020F0502020204030204" pitchFamily="34" charset="0"/>
              </a:rPr>
              <a:t> </a:t>
            </a:r>
            <a:r>
              <a:rPr lang="hu-HU" dirty="0" err="1">
                <a:latin typeface="Calibri" panose="020F0502020204030204" pitchFamily="34" charset="0"/>
              </a:rPr>
              <a:t>protection</a:t>
            </a:r>
            <a:r>
              <a:rPr lang="hu-HU" dirty="0">
                <a:latin typeface="Calibri" panose="020F0502020204030204" pitchFamily="34" charset="0"/>
              </a:rPr>
              <a:t> </a:t>
            </a:r>
            <a:r>
              <a:rPr lang="hu-HU" dirty="0" err="1">
                <a:latin typeface="Calibri" panose="020F0502020204030204" pitchFamily="34" charset="0"/>
              </a:rPr>
              <a:t>tasks</a:t>
            </a:r>
            <a:endParaRPr lang="hu-HU" dirty="0">
              <a:latin typeface="Calibri" panose="020F0502020204030204" pitchFamily="34" charset="0"/>
            </a:endParaRPr>
          </a:p>
        </p:txBody>
      </p:sp>
      <p:sp>
        <p:nvSpPr>
          <p:cNvPr id="3" name="Tartalom helye 2"/>
          <p:cNvSpPr>
            <a:spLocks noGrp="1"/>
          </p:cNvSpPr>
          <p:nvPr>
            <p:ph idx="1"/>
          </p:nvPr>
        </p:nvSpPr>
        <p:spPr/>
        <p:txBody>
          <a:bodyPr>
            <a:normAutofit/>
          </a:bodyPr>
          <a:lstStyle/>
          <a:p>
            <a:pPr marL="0" indent="0">
              <a:buNone/>
            </a:pPr>
            <a:r>
              <a:rPr lang="en-US" dirty="0">
                <a:latin typeface="Calibri" panose="020F0502020204030204" pitchFamily="34" charset="0"/>
              </a:rPr>
              <a:t>Smoking Rules:</a:t>
            </a:r>
          </a:p>
          <a:p>
            <a:pPr marL="0" indent="0">
              <a:buNone/>
            </a:pPr>
            <a:r>
              <a:rPr lang="en-US" dirty="0">
                <a:latin typeface="Calibri" panose="020F0502020204030204" pitchFamily="34" charset="0"/>
              </a:rPr>
              <a:t>Do not place burning tobacco, matches, or other sources of ignition in a place where it could cause a fire or explosion.</a:t>
            </a:r>
          </a:p>
          <a:p>
            <a:pPr marL="0" indent="0">
              <a:buNone/>
            </a:pPr>
            <a:r>
              <a:rPr lang="en-US" dirty="0">
                <a:latin typeface="Calibri" panose="020F0502020204030204" pitchFamily="34" charset="0"/>
              </a:rPr>
              <a:t>Smoking is prohibited in the danger zone A-B-C, outdoors, indoors, and where there is a risk of fire or explosion.</a:t>
            </a:r>
          </a:p>
          <a:p>
            <a:pPr marL="0" indent="0">
              <a:buNone/>
            </a:pPr>
            <a:r>
              <a:rPr lang="en-US" dirty="0">
                <a:latin typeface="Calibri" panose="020F0502020204030204" pitchFamily="34" charset="0"/>
              </a:rPr>
              <a:t>The smoking ban should be marked with a table.</a:t>
            </a:r>
          </a:p>
          <a:p>
            <a:pPr marL="0" indent="0">
              <a:buNone/>
            </a:pPr>
            <a:r>
              <a:rPr lang="en-US" dirty="0">
                <a:latin typeface="Calibri" panose="020F0502020204030204" pitchFamily="34" charset="0"/>
              </a:rPr>
              <a:t>It is forbidden to introduce an ignition device into a room or building of fire hazard class “A-B” if there is no written permission to perform occasionally flammable activity.</a:t>
            </a:r>
            <a:endParaRPr lang="hu-HU" dirty="0"/>
          </a:p>
        </p:txBody>
      </p:sp>
    </p:spTree>
    <p:extLst>
      <p:ext uri="{BB962C8B-B14F-4D97-AF65-F5344CB8AC3E}">
        <p14:creationId xmlns:p14="http://schemas.microsoft.com/office/powerpoint/2010/main" val="3182290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Workers</a:t>
            </a:r>
            <a:r>
              <a:rPr lang="hu-HU" dirty="0">
                <a:latin typeface="Calibri" panose="020F0502020204030204" pitchFamily="34" charset="0"/>
              </a:rPr>
              <a:t> </a:t>
            </a:r>
            <a:r>
              <a:rPr lang="hu-HU" dirty="0" err="1">
                <a:latin typeface="Calibri" panose="020F0502020204030204" pitchFamily="34" charset="0"/>
              </a:rPr>
              <a:t>fire</a:t>
            </a:r>
            <a:r>
              <a:rPr lang="hu-HU" dirty="0">
                <a:latin typeface="Calibri" panose="020F0502020204030204" pitchFamily="34" charset="0"/>
              </a:rPr>
              <a:t> </a:t>
            </a:r>
            <a:r>
              <a:rPr lang="hu-HU" dirty="0" err="1">
                <a:latin typeface="Calibri" panose="020F0502020204030204" pitchFamily="34" charset="0"/>
              </a:rPr>
              <a:t>protection</a:t>
            </a:r>
            <a:r>
              <a:rPr lang="hu-HU" dirty="0">
                <a:latin typeface="Calibri" panose="020F0502020204030204" pitchFamily="34" charset="0"/>
              </a:rPr>
              <a:t> </a:t>
            </a:r>
            <a:r>
              <a:rPr lang="hu-HU" dirty="0" err="1">
                <a:latin typeface="Calibri" panose="020F0502020204030204" pitchFamily="34" charset="0"/>
              </a:rPr>
              <a:t>tasks</a:t>
            </a:r>
            <a:endParaRPr lang="hu-HU" dirty="0">
              <a:latin typeface="Calibri" panose="020F0502020204030204" pitchFamily="34" charset="0"/>
            </a:endParaRPr>
          </a:p>
        </p:txBody>
      </p:sp>
      <p:sp>
        <p:nvSpPr>
          <p:cNvPr id="3" name="Tartalom helye 2"/>
          <p:cNvSpPr>
            <a:spLocks noGrp="1"/>
          </p:cNvSpPr>
          <p:nvPr>
            <p:ph idx="1"/>
          </p:nvPr>
        </p:nvSpPr>
        <p:spPr>
          <a:xfrm>
            <a:off x="1154954" y="2603499"/>
            <a:ext cx="9488331" cy="4143289"/>
          </a:xfrm>
        </p:spPr>
        <p:txBody>
          <a:bodyPr/>
          <a:lstStyle/>
          <a:p>
            <a:r>
              <a:rPr lang="en-US" dirty="0">
                <a:latin typeface="Calibri" panose="020F0502020204030204" pitchFamily="34" charset="0"/>
              </a:rPr>
              <a:t>At the workplace, you can only smoke in a designated smoking area to protect non-smokers. The contents of ashtrays must not be emptied into paper bags.</a:t>
            </a:r>
            <a:endParaRPr lang="hu-HU" dirty="0">
              <a:latin typeface="Calibri" panose="020F0502020204030204" pitchFamily="34" charset="0"/>
            </a:endParaRP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956" y="3347075"/>
            <a:ext cx="2482681" cy="3510925"/>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665" y="3235863"/>
            <a:ext cx="2561323" cy="3622137"/>
          </a:xfrm>
          <a:prstGeom prst="rect">
            <a:avLst/>
          </a:prstGeom>
        </p:spPr>
      </p:pic>
    </p:spTree>
    <p:extLst>
      <p:ext uri="{BB962C8B-B14F-4D97-AF65-F5344CB8AC3E}">
        <p14:creationId xmlns:p14="http://schemas.microsoft.com/office/powerpoint/2010/main" val="2317536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Fire-fighting</a:t>
            </a:r>
            <a:endParaRPr lang="hu-HU" dirty="0">
              <a:latin typeface="Calibri" panose="020F0502020204030204" pitchFamily="34" charset="0"/>
            </a:endParaRPr>
          </a:p>
        </p:txBody>
      </p:sp>
      <p:sp>
        <p:nvSpPr>
          <p:cNvPr id="3" name="Tartalom helye 2"/>
          <p:cNvSpPr>
            <a:spLocks noGrp="1"/>
          </p:cNvSpPr>
          <p:nvPr>
            <p:ph idx="1"/>
          </p:nvPr>
        </p:nvSpPr>
        <p:spPr/>
        <p:txBody>
          <a:bodyPr>
            <a:normAutofit fontScale="85000" lnSpcReduction="20000"/>
          </a:bodyPr>
          <a:lstStyle/>
          <a:p>
            <a:pPr marL="0" indent="0">
              <a:buNone/>
            </a:pPr>
            <a:endParaRPr lang="en-US" sz="1900" dirty="0">
              <a:latin typeface="Calibri" panose="020F0502020204030204" pitchFamily="34" charset="0"/>
            </a:endParaRPr>
          </a:p>
          <a:p>
            <a:pPr marL="0" indent="0">
              <a:buNone/>
            </a:pPr>
            <a:r>
              <a:rPr lang="en-US" sz="1900" dirty="0">
                <a:latin typeface="Calibri" panose="020F0502020204030204" pitchFamily="34" charset="0"/>
              </a:rPr>
              <a:t>Fire-fighting</a:t>
            </a:r>
          </a:p>
          <a:p>
            <a:pPr marL="0" indent="0">
              <a:buNone/>
            </a:pPr>
            <a:r>
              <a:rPr lang="en-US" sz="1900" dirty="0">
                <a:latin typeface="Calibri" panose="020F0502020204030204" pitchFamily="34" charset="0"/>
              </a:rPr>
              <a:t>Everyone is required to participate in fire extinguishing and technical rescue without any compensation, and data are communicating years.</a:t>
            </a:r>
          </a:p>
          <a:p>
            <a:pPr marL="0" indent="0">
              <a:buNone/>
            </a:pPr>
            <a:r>
              <a:rPr lang="en-US" sz="1900" dirty="0">
                <a:latin typeface="Calibri" panose="020F0502020204030204" pitchFamily="34" charset="0"/>
              </a:rPr>
              <a:t>The fire brigade can only be a member of the fire brigade. Other persons may only take action at the fire site with the prior permission of the firefighting officer.</a:t>
            </a:r>
          </a:p>
          <a:p>
            <a:pPr marL="0" indent="0">
              <a:buNone/>
            </a:pPr>
            <a:r>
              <a:rPr lang="en-US" sz="1900" dirty="0">
                <a:latin typeface="Calibri" panose="020F0502020204030204" pitchFamily="34" charset="0"/>
              </a:rPr>
              <a:t>Individuals may be required to contribute to fire extinguishing, rescue work to the extent required by their age, health status and physical condition.</a:t>
            </a:r>
          </a:p>
          <a:p>
            <a:pPr marL="0" indent="0">
              <a:buNone/>
            </a:pPr>
            <a:r>
              <a:rPr lang="en-US" sz="1900" dirty="0">
                <a:latin typeface="Calibri" panose="020F0502020204030204" pitchFamily="34" charset="0"/>
              </a:rPr>
              <a:t>The firefighting manager may order that persons involved in the extinguishing of a fire may enter a private home or into a building or facility owned by legal entities.</a:t>
            </a:r>
          </a:p>
          <a:p>
            <a:pPr marL="0" indent="0">
              <a:buNone/>
            </a:pPr>
            <a:r>
              <a:rPr lang="en-US" sz="1900" dirty="0">
                <a:latin typeface="Calibri" panose="020F0502020204030204" pitchFamily="34" charset="0"/>
              </a:rPr>
              <a:t>Everyone is obliged to provide a means of communication for fire detection and assistance in the event of a fire, if necessary, to assist with his vehicle</a:t>
            </a:r>
            <a:endParaRPr lang="hu-HU" dirty="0"/>
          </a:p>
        </p:txBody>
      </p:sp>
    </p:spTree>
    <p:extLst>
      <p:ext uri="{BB962C8B-B14F-4D97-AF65-F5344CB8AC3E}">
        <p14:creationId xmlns:p14="http://schemas.microsoft.com/office/powerpoint/2010/main" val="3695461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Fire-fighting</a:t>
            </a:r>
            <a:endParaRPr lang="hu-HU" dirty="0">
              <a:latin typeface="Calibri" panose="020F0502020204030204" pitchFamily="34" charset="0"/>
            </a:endParaRPr>
          </a:p>
        </p:txBody>
      </p:sp>
      <p:sp>
        <p:nvSpPr>
          <p:cNvPr id="3" name="Tartalom helye 2"/>
          <p:cNvSpPr>
            <a:spLocks noGrp="1"/>
          </p:cNvSpPr>
          <p:nvPr>
            <p:ph idx="1"/>
          </p:nvPr>
        </p:nvSpPr>
        <p:spPr/>
        <p:txBody>
          <a:bodyPr>
            <a:normAutofit fontScale="92500" lnSpcReduction="20000"/>
          </a:bodyPr>
          <a:lstStyle/>
          <a:p>
            <a:pPr marL="0" indent="0">
              <a:buNone/>
            </a:pPr>
            <a:r>
              <a:rPr lang="en-US" sz="1900" dirty="0">
                <a:latin typeface="Calibri" panose="020F0502020204030204" pitchFamily="34" charset="0"/>
              </a:rPr>
              <a:t>Extinguishing of electric fires</a:t>
            </a:r>
          </a:p>
          <a:p>
            <a:pPr marL="0" indent="0">
              <a:buNone/>
            </a:pPr>
            <a:r>
              <a:rPr lang="en-US" sz="1900" dirty="0">
                <a:latin typeface="Calibri" panose="020F0502020204030204" pitchFamily="34" charset="0"/>
              </a:rPr>
              <a:t>In the case of extinguishing fires of electrical origin, it is advisable to first eliminate the electrical supply by considering that the discharge of the voltage does not eliminate the water supply and that the lighting in the area to be extinguished does not disappear.</a:t>
            </a:r>
          </a:p>
          <a:p>
            <a:pPr marL="0" indent="0">
              <a:buNone/>
            </a:pPr>
            <a:r>
              <a:rPr lang="en-US" sz="1900" dirty="0">
                <a:latin typeface="Calibri" panose="020F0502020204030204" pitchFamily="34" charset="0"/>
              </a:rPr>
              <a:t>Do not extinguish electrical equipment with water or wet foam.</a:t>
            </a:r>
          </a:p>
          <a:p>
            <a:pPr marL="0" indent="0">
              <a:buNone/>
            </a:pPr>
            <a:r>
              <a:rPr lang="en-US" sz="1900" dirty="0">
                <a:latin typeface="Calibri" panose="020F0502020204030204" pitchFamily="34" charset="0"/>
              </a:rPr>
              <a:t>Gaseous extinguishing is suitable for extinguishing fires of electrical origin. (Carbon Dioxide) When used in a confined space, however, there is a risk that persons in the space to be extinguished will be blocked from oxygen, causing suffocation.</a:t>
            </a:r>
          </a:p>
          <a:p>
            <a:pPr marL="0" indent="0">
              <a:buNone/>
            </a:pPr>
            <a:r>
              <a:rPr lang="en-US" sz="1900" dirty="0">
                <a:latin typeface="Calibri" panose="020F0502020204030204" pitchFamily="34" charset="0"/>
              </a:rPr>
              <a:t>Vacuum extinguishers are suitable for extinguishing electric fires.</a:t>
            </a:r>
          </a:p>
          <a:p>
            <a:pPr marL="0" indent="0">
              <a:buNone/>
            </a:pPr>
            <a:r>
              <a:rPr lang="en-US" sz="1900" dirty="0">
                <a:latin typeface="Calibri" panose="020F0502020204030204" pitchFamily="34" charset="0"/>
              </a:rPr>
              <a:t>Electrical appliances should not be approached more than 1.5 meters during fire extinguishing.</a:t>
            </a:r>
            <a:endParaRPr lang="hu-HU" dirty="0"/>
          </a:p>
        </p:txBody>
      </p:sp>
    </p:spTree>
    <p:extLst>
      <p:ext uri="{BB962C8B-B14F-4D97-AF65-F5344CB8AC3E}">
        <p14:creationId xmlns:p14="http://schemas.microsoft.com/office/powerpoint/2010/main" val="3679229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chor="ctr">
            <a:normAutofit/>
          </a:bodyPr>
          <a:lstStyle/>
          <a:p>
            <a:pPr marL="0" indent="0" fontAlgn="t">
              <a:buNone/>
            </a:pPr>
            <a:endParaRPr lang="en-US" dirty="0">
              <a:solidFill>
                <a:srgbClr val="777777"/>
              </a:solidFill>
              <a:latin typeface="Roboto"/>
            </a:endParaRPr>
          </a:p>
          <a:p>
            <a:r>
              <a:rPr lang="en-US" dirty="0">
                <a:solidFill>
                  <a:srgbClr val="777777"/>
                </a:solidFill>
                <a:latin typeface="Roboto"/>
              </a:rPr>
              <a:t>g) immediately inform the employer of the malfunctioning or malfunctioning of the hazard, or eliminate the malfunction or malfunction thereof, or ask the supervisor to do so;</a:t>
            </a:r>
            <a:br>
              <a:rPr lang="en-US" dirty="0">
                <a:solidFill>
                  <a:srgbClr val="777777"/>
                </a:solidFill>
                <a:latin typeface="Roboto"/>
              </a:rPr>
            </a:br>
            <a:r>
              <a:rPr lang="en-US" dirty="0">
                <a:solidFill>
                  <a:srgbClr val="777777"/>
                </a:solidFill>
                <a:latin typeface="Roboto"/>
              </a:rPr>
              <a:t>h) report an accident, injury, or nausea immediately.</a:t>
            </a:r>
            <a:br>
              <a:rPr lang="en-US" dirty="0">
                <a:solidFill>
                  <a:srgbClr val="777777"/>
                </a:solidFill>
                <a:latin typeface="Roboto"/>
              </a:rPr>
            </a:br>
            <a:r>
              <a:rPr lang="en-US" dirty="0">
                <a:solidFill>
                  <a:srgbClr val="777777"/>
                </a:solidFill>
                <a:latin typeface="Roboto"/>
              </a:rPr>
              <a:t>Employees may not arbitrarily disable, disassemble, or modify safety equipment.</a:t>
            </a:r>
            <a:br>
              <a:rPr lang="en-US" dirty="0">
                <a:solidFill>
                  <a:srgbClr val="777777"/>
                </a:solidFill>
                <a:latin typeface="Roboto"/>
              </a:rPr>
            </a:br>
            <a:r>
              <a:rPr lang="en-US" dirty="0">
                <a:solidFill>
                  <a:srgbClr val="777777"/>
                </a:solidFill>
                <a:latin typeface="Roboto"/>
              </a:rPr>
              <a:t>The employee is required to cooperate with the employer to comply with the official measures taken to maintain a healthy and safe working environment and to implement the employer's measures to eliminate the hazard.</a:t>
            </a:r>
          </a:p>
        </p:txBody>
      </p:sp>
      <p:sp>
        <p:nvSpPr>
          <p:cNvPr id="4" name="Szövegdoboz 3"/>
          <p:cNvSpPr txBox="1"/>
          <p:nvPr/>
        </p:nvSpPr>
        <p:spPr>
          <a:xfrm>
            <a:off x="1154955" y="955588"/>
            <a:ext cx="9101153" cy="646331"/>
          </a:xfrm>
          <a:prstGeom prst="rect">
            <a:avLst/>
          </a:prstGeom>
          <a:noFill/>
        </p:spPr>
        <p:txBody>
          <a:bodyPr wrap="square" rtlCol="0">
            <a:spAutoFit/>
          </a:bodyPr>
          <a:lstStyle/>
          <a:p>
            <a:r>
              <a:rPr lang="pt-BR" sz="3600" b="1" dirty="0">
                <a:solidFill>
                  <a:srgbClr val="EBEBEB"/>
                </a:solidFill>
                <a:latin typeface="Calibri" panose="020F0502020204030204" pitchFamily="34" charset="0"/>
                <a:ea typeface="+mj-ea"/>
                <a:cs typeface="+mj-cs"/>
              </a:rPr>
              <a:t>1993. XCIII. Law on Occupational Safety</a:t>
            </a:r>
            <a:endParaRPr lang="hu-HU" sz="3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75150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Fire</a:t>
            </a:r>
            <a:r>
              <a:rPr lang="hu-HU" dirty="0">
                <a:latin typeface="Calibri" panose="020F0502020204030204" pitchFamily="34" charset="0"/>
              </a:rPr>
              <a:t> </a:t>
            </a:r>
            <a:r>
              <a:rPr lang="hu-HU" dirty="0" err="1">
                <a:latin typeface="Calibri" panose="020F0502020204030204" pitchFamily="34" charset="0"/>
              </a:rPr>
              <a:t>safety</a:t>
            </a:r>
            <a:r>
              <a:rPr lang="hu-HU" dirty="0">
                <a:latin typeface="Calibri" panose="020F0502020204030204" pitchFamily="34" charset="0"/>
              </a:rPr>
              <a:t> </a:t>
            </a:r>
            <a:r>
              <a:rPr lang="hu-HU" dirty="0" err="1">
                <a:latin typeface="Calibri" panose="020F0502020204030204" pitchFamily="34" charset="0"/>
              </a:rPr>
              <a:t>misdemeanor</a:t>
            </a:r>
            <a:endParaRPr lang="hu-HU" dirty="0">
              <a:latin typeface="Calibri" panose="020F0502020204030204" pitchFamily="34" charset="0"/>
            </a:endParaRPr>
          </a:p>
        </p:txBody>
      </p:sp>
      <p:sp>
        <p:nvSpPr>
          <p:cNvPr id="3" name="Tartalom helye 2"/>
          <p:cNvSpPr>
            <a:spLocks noGrp="1"/>
          </p:cNvSpPr>
          <p:nvPr>
            <p:ph idx="1"/>
          </p:nvPr>
        </p:nvSpPr>
        <p:spPr>
          <a:xfrm>
            <a:off x="1005016" y="2323070"/>
            <a:ext cx="9844215" cy="4390768"/>
          </a:xfrm>
        </p:spPr>
        <p:txBody>
          <a:bodyPr>
            <a:normAutofit/>
          </a:bodyPr>
          <a:lstStyle/>
          <a:p>
            <a:pPr marL="0" indent="0">
              <a:buNone/>
            </a:pPr>
            <a:r>
              <a:rPr lang="en-US" dirty="0">
                <a:latin typeface="Calibri" panose="020F0502020204030204" pitchFamily="34" charset="0"/>
              </a:rPr>
              <a:t>It commits a fire violation:</a:t>
            </a:r>
          </a:p>
          <a:p>
            <a:pPr marL="0" indent="0">
              <a:buNone/>
            </a:pPr>
            <a:r>
              <a:rPr lang="en-US" dirty="0">
                <a:latin typeface="Calibri" panose="020F0502020204030204" pitchFamily="34" charset="0"/>
              </a:rPr>
              <a:t>Any person who violates the regulations contained in fire protection regulations or fire regulations and the standards of mandatory fire protection standards</a:t>
            </a:r>
          </a:p>
          <a:p>
            <a:pPr marL="0" indent="0">
              <a:buNone/>
            </a:pPr>
            <a:r>
              <a:rPr lang="en-US" dirty="0">
                <a:latin typeface="Calibri" panose="020F0502020204030204" pitchFamily="34" charset="0"/>
              </a:rPr>
              <a:t>detects a fire or fire hazard, and does not mean this to the authority</a:t>
            </a:r>
          </a:p>
          <a:p>
            <a:pPr marL="0" indent="0">
              <a:buNone/>
            </a:pPr>
            <a:r>
              <a:rPr lang="en-US" dirty="0">
                <a:latin typeface="Calibri" panose="020F0502020204030204" pitchFamily="34" charset="0"/>
              </a:rPr>
              <a:t>deliberately misleads a fire alarm</a:t>
            </a:r>
          </a:p>
          <a:p>
            <a:pPr marL="0" indent="0">
              <a:buNone/>
            </a:pPr>
            <a:r>
              <a:rPr lang="en-US" dirty="0">
                <a:latin typeface="Calibri" panose="020F0502020204030204" pitchFamily="34" charset="0"/>
              </a:rPr>
              <a:t>your phone is not available for fire alarm</a:t>
            </a:r>
          </a:p>
          <a:p>
            <a:pPr marL="0" indent="0">
              <a:buNone/>
            </a:pPr>
            <a:r>
              <a:rPr lang="en-US" dirty="0">
                <a:latin typeface="Calibri" panose="020F0502020204030204" pitchFamily="34" charset="0"/>
              </a:rPr>
              <a:t>does not comply with the authority's call to personally contribute to the extinguishing of the fire, or to make its vehicle or fire-extinguishing means available for extinguishing the fire,</a:t>
            </a:r>
          </a:p>
          <a:p>
            <a:pPr marL="0" indent="0">
              <a:buNone/>
            </a:pPr>
            <a:r>
              <a:rPr lang="en-US" dirty="0">
                <a:latin typeface="Calibri" panose="020F0502020204030204" pitchFamily="34" charset="0"/>
              </a:rPr>
              <a:t>in the event of fire, does not execute the action of the firefighting officer, or does not provide the necessary information for the purpose of extinguishing the fire with a fine.</a:t>
            </a:r>
            <a:endParaRPr lang="hu-HU" dirty="0"/>
          </a:p>
        </p:txBody>
      </p:sp>
    </p:spTree>
    <p:extLst>
      <p:ext uri="{BB962C8B-B14F-4D97-AF65-F5344CB8AC3E}">
        <p14:creationId xmlns:p14="http://schemas.microsoft.com/office/powerpoint/2010/main" val="3609811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Use</a:t>
            </a:r>
            <a:r>
              <a:rPr lang="hu-HU" dirty="0">
                <a:latin typeface="Calibri" panose="020F0502020204030204" pitchFamily="34" charset="0"/>
              </a:rPr>
              <a:t> of </a:t>
            </a:r>
            <a:r>
              <a:rPr lang="hu-HU" dirty="0" err="1">
                <a:latin typeface="Calibri" panose="020F0502020204030204" pitchFamily="34" charset="0"/>
              </a:rPr>
              <a:t>fire</a:t>
            </a:r>
            <a:r>
              <a:rPr lang="hu-HU" dirty="0">
                <a:latin typeface="Calibri" panose="020F0502020204030204" pitchFamily="34" charset="0"/>
              </a:rPr>
              <a:t> </a:t>
            </a:r>
            <a:r>
              <a:rPr lang="hu-HU" dirty="0" err="1">
                <a:latin typeface="Calibri" panose="020F0502020204030204" pitchFamily="34" charset="0"/>
              </a:rPr>
              <a:t>extinguisher</a:t>
            </a:r>
            <a:endParaRPr lang="hu-HU" dirty="0"/>
          </a:p>
        </p:txBody>
      </p:sp>
      <p:pic>
        <p:nvPicPr>
          <p:cNvPr id="5" name="Tartalom helye 4"/>
          <p:cNvPicPr>
            <a:picLocks noGrp="1" noChangeAspect="1"/>
          </p:cNvPicPr>
          <p:nvPr>
            <p:ph idx="1"/>
          </p:nvPr>
        </p:nvPicPr>
        <p:blipFill>
          <a:blip r:embed="rId2"/>
          <a:stretch>
            <a:fillRect/>
          </a:stretch>
        </p:blipFill>
        <p:spPr>
          <a:xfrm>
            <a:off x="2888056" y="2603500"/>
            <a:ext cx="5296700" cy="3416300"/>
          </a:xfrm>
          <a:prstGeom prst="rect">
            <a:avLst/>
          </a:prstGeom>
        </p:spPr>
      </p:pic>
    </p:spTree>
    <p:extLst>
      <p:ext uri="{BB962C8B-B14F-4D97-AF65-F5344CB8AC3E}">
        <p14:creationId xmlns:p14="http://schemas.microsoft.com/office/powerpoint/2010/main" val="1705311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Use</a:t>
            </a:r>
            <a:r>
              <a:rPr lang="hu-HU" dirty="0">
                <a:latin typeface="Calibri" panose="020F0502020204030204" pitchFamily="34" charset="0"/>
              </a:rPr>
              <a:t> of </a:t>
            </a:r>
            <a:r>
              <a:rPr lang="hu-HU" dirty="0" err="1">
                <a:latin typeface="Calibri" panose="020F0502020204030204" pitchFamily="34" charset="0"/>
              </a:rPr>
              <a:t>fire</a:t>
            </a:r>
            <a:r>
              <a:rPr lang="hu-HU" dirty="0">
                <a:latin typeface="Calibri" panose="020F0502020204030204" pitchFamily="34" charset="0"/>
              </a:rPr>
              <a:t> </a:t>
            </a:r>
            <a:r>
              <a:rPr lang="hu-HU" dirty="0" err="1">
                <a:latin typeface="Calibri" panose="020F0502020204030204" pitchFamily="34" charset="0"/>
              </a:rPr>
              <a:t>extinguisher</a:t>
            </a:r>
            <a:endParaRPr lang="hu-HU" dirty="0"/>
          </a:p>
        </p:txBody>
      </p:sp>
      <p:pic>
        <p:nvPicPr>
          <p:cNvPr id="4" name="Tartalom helye 3"/>
          <p:cNvPicPr>
            <a:picLocks noGrp="1" noChangeAspect="1"/>
          </p:cNvPicPr>
          <p:nvPr>
            <p:ph idx="1"/>
          </p:nvPr>
        </p:nvPicPr>
        <p:blipFill>
          <a:blip r:embed="rId2"/>
          <a:stretch>
            <a:fillRect/>
          </a:stretch>
        </p:blipFill>
        <p:spPr>
          <a:xfrm>
            <a:off x="2686970" y="2603500"/>
            <a:ext cx="5698872" cy="3416300"/>
          </a:xfrm>
          <a:prstGeom prst="rect">
            <a:avLst/>
          </a:prstGeom>
        </p:spPr>
      </p:pic>
    </p:spTree>
    <p:extLst>
      <p:ext uri="{BB962C8B-B14F-4D97-AF65-F5344CB8AC3E}">
        <p14:creationId xmlns:p14="http://schemas.microsoft.com/office/powerpoint/2010/main" val="3020892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Use</a:t>
            </a:r>
            <a:r>
              <a:rPr lang="hu-HU" dirty="0">
                <a:latin typeface="Calibri" panose="020F0502020204030204" pitchFamily="34" charset="0"/>
              </a:rPr>
              <a:t> of </a:t>
            </a:r>
            <a:r>
              <a:rPr lang="hu-HU" dirty="0" err="1">
                <a:latin typeface="Calibri" panose="020F0502020204030204" pitchFamily="34" charset="0"/>
              </a:rPr>
              <a:t>fire</a:t>
            </a:r>
            <a:r>
              <a:rPr lang="hu-HU" dirty="0">
                <a:latin typeface="Calibri" panose="020F0502020204030204" pitchFamily="34" charset="0"/>
              </a:rPr>
              <a:t> </a:t>
            </a:r>
            <a:r>
              <a:rPr lang="hu-HU" dirty="0" err="1">
                <a:latin typeface="Calibri" panose="020F0502020204030204" pitchFamily="34" charset="0"/>
              </a:rPr>
              <a:t>extinguisher</a:t>
            </a:r>
            <a:endParaRPr lang="hu-HU" dirty="0"/>
          </a:p>
        </p:txBody>
      </p:sp>
      <p:pic>
        <p:nvPicPr>
          <p:cNvPr id="4" name="Tartalom helye 3"/>
          <p:cNvPicPr>
            <a:picLocks noGrp="1" noChangeAspect="1"/>
          </p:cNvPicPr>
          <p:nvPr>
            <p:ph idx="1"/>
          </p:nvPr>
        </p:nvPicPr>
        <p:blipFill>
          <a:blip r:embed="rId2"/>
          <a:stretch>
            <a:fillRect/>
          </a:stretch>
        </p:blipFill>
        <p:spPr>
          <a:xfrm>
            <a:off x="2843469" y="2603500"/>
            <a:ext cx="5385875" cy="3416300"/>
          </a:xfrm>
          <a:prstGeom prst="rect">
            <a:avLst/>
          </a:prstGeom>
        </p:spPr>
      </p:pic>
    </p:spTree>
    <p:extLst>
      <p:ext uri="{BB962C8B-B14F-4D97-AF65-F5344CB8AC3E}">
        <p14:creationId xmlns:p14="http://schemas.microsoft.com/office/powerpoint/2010/main" val="101361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Use</a:t>
            </a:r>
            <a:r>
              <a:rPr lang="hu-HU" dirty="0">
                <a:latin typeface="Calibri" panose="020F0502020204030204" pitchFamily="34" charset="0"/>
              </a:rPr>
              <a:t> of </a:t>
            </a:r>
            <a:r>
              <a:rPr lang="hu-HU" dirty="0" err="1">
                <a:latin typeface="Calibri" panose="020F0502020204030204" pitchFamily="34" charset="0"/>
              </a:rPr>
              <a:t>fire</a:t>
            </a:r>
            <a:r>
              <a:rPr lang="hu-HU" dirty="0">
                <a:latin typeface="Calibri" panose="020F0502020204030204" pitchFamily="34" charset="0"/>
              </a:rPr>
              <a:t> </a:t>
            </a:r>
            <a:r>
              <a:rPr lang="hu-HU" dirty="0" err="1">
                <a:latin typeface="Calibri" panose="020F0502020204030204" pitchFamily="34" charset="0"/>
              </a:rPr>
              <a:t>extinguisher</a:t>
            </a:r>
            <a:endParaRPr lang="hu-HU" dirty="0"/>
          </a:p>
        </p:txBody>
      </p:sp>
      <p:pic>
        <p:nvPicPr>
          <p:cNvPr id="4" name="Tartalom helye 3"/>
          <p:cNvPicPr>
            <a:picLocks noGrp="1" noChangeAspect="1"/>
          </p:cNvPicPr>
          <p:nvPr>
            <p:ph idx="1"/>
          </p:nvPr>
        </p:nvPicPr>
        <p:blipFill>
          <a:blip r:embed="rId2"/>
          <a:stretch>
            <a:fillRect/>
          </a:stretch>
        </p:blipFill>
        <p:spPr>
          <a:xfrm>
            <a:off x="2839067" y="2603500"/>
            <a:ext cx="5394679" cy="3416300"/>
          </a:xfrm>
          <a:prstGeom prst="rect">
            <a:avLst/>
          </a:prstGeom>
        </p:spPr>
      </p:pic>
    </p:spTree>
    <p:extLst>
      <p:ext uri="{BB962C8B-B14F-4D97-AF65-F5344CB8AC3E}">
        <p14:creationId xmlns:p14="http://schemas.microsoft.com/office/powerpoint/2010/main" val="1771564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Use</a:t>
            </a:r>
            <a:r>
              <a:rPr lang="hu-HU" dirty="0">
                <a:latin typeface="Calibri" panose="020F0502020204030204" pitchFamily="34" charset="0"/>
              </a:rPr>
              <a:t> of </a:t>
            </a:r>
            <a:r>
              <a:rPr lang="hu-HU" dirty="0" err="1">
                <a:latin typeface="Calibri" panose="020F0502020204030204" pitchFamily="34" charset="0"/>
              </a:rPr>
              <a:t>fire</a:t>
            </a:r>
            <a:r>
              <a:rPr lang="hu-HU" dirty="0">
                <a:latin typeface="Calibri" panose="020F0502020204030204" pitchFamily="34" charset="0"/>
              </a:rPr>
              <a:t> </a:t>
            </a:r>
            <a:r>
              <a:rPr lang="hu-HU" dirty="0" err="1">
                <a:latin typeface="Calibri" panose="020F0502020204030204" pitchFamily="34" charset="0"/>
              </a:rPr>
              <a:t>extinguisher</a:t>
            </a:r>
            <a:endParaRPr lang="hu-HU" dirty="0"/>
          </a:p>
        </p:txBody>
      </p:sp>
      <p:pic>
        <p:nvPicPr>
          <p:cNvPr id="4" name="Tartalom helye 3"/>
          <p:cNvPicPr>
            <a:picLocks noGrp="1" noChangeAspect="1"/>
          </p:cNvPicPr>
          <p:nvPr>
            <p:ph idx="1"/>
          </p:nvPr>
        </p:nvPicPr>
        <p:blipFill>
          <a:blip r:embed="rId2"/>
          <a:stretch>
            <a:fillRect/>
          </a:stretch>
        </p:blipFill>
        <p:spPr>
          <a:xfrm>
            <a:off x="2674934" y="2603500"/>
            <a:ext cx="5722944" cy="3416300"/>
          </a:xfrm>
          <a:prstGeom prst="rect">
            <a:avLst/>
          </a:prstGeom>
        </p:spPr>
      </p:pic>
    </p:spTree>
    <p:extLst>
      <p:ext uri="{BB962C8B-B14F-4D97-AF65-F5344CB8AC3E}">
        <p14:creationId xmlns:p14="http://schemas.microsoft.com/office/powerpoint/2010/main" val="4175014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Advice</a:t>
            </a:r>
            <a:r>
              <a:rPr lang="hu-HU" dirty="0">
                <a:latin typeface="Calibri" panose="020F0502020204030204" pitchFamily="34" charset="0"/>
              </a:rPr>
              <a:t> </a:t>
            </a:r>
            <a:r>
              <a:rPr lang="hu-HU" dirty="0" err="1">
                <a:latin typeface="Calibri" panose="020F0502020204030204" pitchFamily="34" charset="0"/>
              </a:rPr>
              <a:t>for</a:t>
            </a:r>
            <a:r>
              <a:rPr lang="hu-HU" dirty="0">
                <a:latin typeface="Calibri" panose="020F0502020204030204" pitchFamily="34" charset="0"/>
              </a:rPr>
              <a:t> </a:t>
            </a:r>
            <a:r>
              <a:rPr lang="hu-HU" dirty="0" err="1">
                <a:latin typeface="Calibri" panose="020F0502020204030204" pitchFamily="34" charset="0"/>
              </a:rPr>
              <a:t>extinguishing</a:t>
            </a:r>
            <a:r>
              <a:rPr lang="hu-HU" dirty="0">
                <a:latin typeface="Calibri" panose="020F0502020204030204" pitchFamily="34" charset="0"/>
              </a:rPr>
              <a:t> </a:t>
            </a:r>
            <a:r>
              <a:rPr lang="hu-HU" dirty="0" err="1">
                <a:latin typeface="Calibri" panose="020F0502020204030204" pitchFamily="34" charset="0"/>
              </a:rPr>
              <a:t>fire</a:t>
            </a: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0701" y="2603500"/>
            <a:ext cx="4591410" cy="3416300"/>
          </a:xfrm>
        </p:spPr>
      </p:pic>
    </p:spTree>
    <p:extLst>
      <p:ext uri="{BB962C8B-B14F-4D97-AF65-F5344CB8AC3E}">
        <p14:creationId xmlns:p14="http://schemas.microsoft.com/office/powerpoint/2010/main" val="204415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Advice</a:t>
            </a:r>
            <a:r>
              <a:rPr lang="hu-HU" dirty="0">
                <a:latin typeface="Calibri" panose="020F0502020204030204" pitchFamily="34" charset="0"/>
              </a:rPr>
              <a:t> </a:t>
            </a:r>
            <a:r>
              <a:rPr lang="hu-HU" dirty="0" err="1">
                <a:latin typeface="Calibri" panose="020F0502020204030204" pitchFamily="34" charset="0"/>
              </a:rPr>
              <a:t>for</a:t>
            </a:r>
            <a:r>
              <a:rPr lang="hu-HU" dirty="0">
                <a:latin typeface="Calibri" panose="020F0502020204030204" pitchFamily="34" charset="0"/>
              </a:rPr>
              <a:t> </a:t>
            </a:r>
            <a:r>
              <a:rPr lang="hu-HU" dirty="0" err="1">
                <a:latin typeface="Calibri" panose="020F0502020204030204" pitchFamily="34" charset="0"/>
              </a:rPr>
              <a:t>extinguishing</a:t>
            </a:r>
            <a:r>
              <a:rPr lang="hu-HU" dirty="0">
                <a:latin typeface="Calibri" panose="020F0502020204030204" pitchFamily="34" charset="0"/>
              </a:rPr>
              <a:t> </a:t>
            </a:r>
            <a:r>
              <a:rPr lang="hu-HU" dirty="0" err="1">
                <a:latin typeface="Calibri" panose="020F0502020204030204" pitchFamily="34" charset="0"/>
              </a:rPr>
              <a:t>fire</a:t>
            </a: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0129" y="2603500"/>
            <a:ext cx="4712555" cy="3416300"/>
          </a:xfrm>
        </p:spPr>
      </p:pic>
    </p:spTree>
    <p:extLst>
      <p:ext uri="{BB962C8B-B14F-4D97-AF65-F5344CB8AC3E}">
        <p14:creationId xmlns:p14="http://schemas.microsoft.com/office/powerpoint/2010/main" val="3755077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Advice</a:t>
            </a:r>
            <a:r>
              <a:rPr lang="hu-HU" dirty="0">
                <a:latin typeface="Calibri" panose="020F0502020204030204" pitchFamily="34" charset="0"/>
              </a:rPr>
              <a:t> </a:t>
            </a:r>
            <a:r>
              <a:rPr lang="hu-HU" dirty="0" err="1">
                <a:latin typeface="Calibri" panose="020F0502020204030204" pitchFamily="34" charset="0"/>
              </a:rPr>
              <a:t>for</a:t>
            </a:r>
            <a:r>
              <a:rPr lang="hu-HU" dirty="0">
                <a:latin typeface="Calibri" panose="020F0502020204030204" pitchFamily="34" charset="0"/>
              </a:rPr>
              <a:t> </a:t>
            </a:r>
            <a:r>
              <a:rPr lang="hu-HU" dirty="0" err="1">
                <a:latin typeface="Calibri" panose="020F0502020204030204" pitchFamily="34" charset="0"/>
              </a:rPr>
              <a:t>extinguishing</a:t>
            </a:r>
            <a:r>
              <a:rPr lang="hu-HU" dirty="0">
                <a:latin typeface="Calibri" panose="020F0502020204030204" pitchFamily="34" charset="0"/>
              </a:rPr>
              <a:t> </a:t>
            </a:r>
            <a:r>
              <a:rPr lang="hu-HU" dirty="0" err="1">
                <a:latin typeface="Calibri" panose="020F0502020204030204" pitchFamily="34" charset="0"/>
              </a:rPr>
              <a:t>fire</a:t>
            </a: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0129" y="2603500"/>
            <a:ext cx="4712555" cy="3416300"/>
          </a:xfrm>
        </p:spPr>
      </p:pic>
    </p:spTree>
    <p:extLst>
      <p:ext uri="{BB962C8B-B14F-4D97-AF65-F5344CB8AC3E}">
        <p14:creationId xmlns:p14="http://schemas.microsoft.com/office/powerpoint/2010/main" val="3922324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Advice</a:t>
            </a:r>
            <a:r>
              <a:rPr lang="hu-HU" dirty="0">
                <a:latin typeface="Calibri" panose="020F0502020204030204" pitchFamily="34" charset="0"/>
              </a:rPr>
              <a:t> </a:t>
            </a:r>
            <a:r>
              <a:rPr lang="hu-HU" dirty="0" err="1">
                <a:latin typeface="Calibri" panose="020F0502020204030204" pitchFamily="34" charset="0"/>
              </a:rPr>
              <a:t>for</a:t>
            </a:r>
            <a:r>
              <a:rPr lang="hu-HU" dirty="0">
                <a:latin typeface="Calibri" panose="020F0502020204030204" pitchFamily="34" charset="0"/>
              </a:rPr>
              <a:t> </a:t>
            </a:r>
            <a:r>
              <a:rPr lang="hu-HU" dirty="0" err="1">
                <a:latin typeface="Calibri" panose="020F0502020204030204" pitchFamily="34" charset="0"/>
              </a:rPr>
              <a:t>extinguishing</a:t>
            </a:r>
            <a:r>
              <a:rPr lang="hu-HU" dirty="0">
                <a:latin typeface="Calibri" panose="020F0502020204030204" pitchFamily="34" charset="0"/>
              </a:rPr>
              <a:t> </a:t>
            </a:r>
            <a:r>
              <a:rPr lang="hu-HU" dirty="0" err="1">
                <a:latin typeface="Calibri" panose="020F0502020204030204" pitchFamily="34" charset="0"/>
              </a:rPr>
              <a:t>fire</a:t>
            </a: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1957" y="2603500"/>
            <a:ext cx="4748898" cy="3416300"/>
          </a:xfrm>
        </p:spPr>
      </p:pic>
    </p:spTree>
    <p:extLst>
      <p:ext uri="{BB962C8B-B14F-4D97-AF65-F5344CB8AC3E}">
        <p14:creationId xmlns:p14="http://schemas.microsoft.com/office/powerpoint/2010/main" val="276806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chor="ctr"/>
          <a:lstStyle/>
          <a:p>
            <a:r>
              <a:rPr lang="en-US" dirty="0">
                <a:latin typeface="Calibri" panose="020F0502020204030204" pitchFamily="34" charset="0"/>
              </a:rPr>
              <a:t>The employee is entitled to claim from his employer</a:t>
            </a:r>
          </a:p>
          <a:p>
            <a:r>
              <a:rPr lang="en-US" dirty="0">
                <a:latin typeface="Calibri" panose="020F0502020204030204" pitchFamily="34" charset="0"/>
              </a:rPr>
              <a:t>(a) conditions for safe and safe work, the implementation of protective measures required by occupational safety rules for hazardous activities;</a:t>
            </a:r>
          </a:p>
          <a:p>
            <a:r>
              <a:rPr lang="en-US" dirty="0">
                <a:latin typeface="Calibri" panose="020F0502020204030204" pitchFamily="34" charset="0"/>
              </a:rPr>
              <a:t>(b) providing the necessary knowledge for safe and safe work, and providing access to training;</a:t>
            </a:r>
          </a:p>
          <a:p>
            <a:r>
              <a:rPr lang="en-US" dirty="0">
                <a:latin typeface="Calibri" panose="020F0502020204030204" pitchFamily="34" charset="0"/>
              </a:rPr>
              <a:t>(c) the provision of work equipment, work equipment and protective equipment, protective beverage and sanitary facilities and sanitary facilities necessary for work.</a:t>
            </a:r>
            <a:endParaRPr lang="hu-HU" dirty="0">
              <a:latin typeface="Calibri" panose="020F0502020204030204" pitchFamily="34" charset="0"/>
            </a:endParaRPr>
          </a:p>
        </p:txBody>
      </p:sp>
      <p:sp>
        <p:nvSpPr>
          <p:cNvPr id="4" name="Téglalap 3"/>
          <p:cNvSpPr/>
          <p:nvPr/>
        </p:nvSpPr>
        <p:spPr>
          <a:xfrm>
            <a:off x="1080523" y="1036593"/>
            <a:ext cx="7724615" cy="646331"/>
          </a:xfrm>
          <a:prstGeom prst="rect">
            <a:avLst/>
          </a:prstGeom>
        </p:spPr>
        <p:txBody>
          <a:bodyPr wrap="none">
            <a:spAutoFit/>
          </a:bodyPr>
          <a:lstStyle/>
          <a:p>
            <a:r>
              <a:rPr lang="pt-BR" sz="3600" b="1" dirty="0">
                <a:solidFill>
                  <a:srgbClr val="EBEBEB"/>
                </a:solidFill>
                <a:latin typeface="Calibri" panose="020F0502020204030204" pitchFamily="34" charset="0"/>
                <a:ea typeface="+mj-ea"/>
                <a:cs typeface="+mj-cs"/>
              </a:rPr>
              <a:t>1993. XCIII. Law on Occupational Safety</a:t>
            </a:r>
            <a:endParaRPr lang="hu-HU" sz="3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90970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Calibri" panose="020F0502020204030204" pitchFamily="34" charset="0"/>
              </a:rPr>
              <a:t>Advice</a:t>
            </a:r>
            <a:r>
              <a:rPr lang="hu-HU" dirty="0">
                <a:latin typeface="Calibri" panose="020F0502020204030204" pitchFamily="34" charset="0"/>
              </a:rPr>
              <a:t> </a:t>
            </a:r>
            <a:r>
              <a:rPr lang="hu-HU" dirty="0" err="1">
                <a:latin typeface="Calibri" panose="020F0502020204030204" pitchFamily="34" charset="0"/>
              </a:rPr>
              <a:t>for</a:t>
            </a:r>
            <a:r>
              <a:rPr lang="hu-HU" dirty="0">
                <a:latin typeface="Calibri" panose="020F0502020204030204" pitchFamily="34" charset="0"/>
              </a:rPr>
              <a:t> </a:t>
            </a:r>
            <a:r>
              <a:rPr lang="hu-HU" dirty="0" err="1">
                <a:latin typeface="Calibri" panose="020F0502020204030204" pitchFamily="34" charset="0"/>
              </a:rPr>
              <a:t>extinguishing</a:t>
            </a:r>
            <a:r>
              <a:rPr lang="hu-HU" dirty="0">
                <a:latin typeface="Calibri" panose="020F0502020204030204" pitchFamily="34" charset="0"/>
              </a:rPr>
              <a:t> </a:t>
            </a:r>
            <a:r>
              <a:rPr lang="hu-HU" dirty="0" err="1">
                <a:latin typeface="Calibri" panose="020F0502020204030204" pitchFamily="34" charset="0"/>
              </a:rPr>
              <a:t>fire</a:t>
            </a: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1957" y="2603500"/>
            <a:ext cx="4748898" cy="3416300"/>
          </a:xfrm>
        </p:spPr>
      </p:pic>
    </p:spTree>
    <p:extLst>
      <p:ext uri="{BB962C8B-B14F-4D97-AF65-F5344CB8AC3E}">
        <p14:creationId xmlns:p14="http://schemas.microsoft.com/office/powerpoint/2010/main" val="413996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chor="ctr"/>
          <a:lstStyle/>
          <a:p>
            <a:pPr marL="0" indent="0">
              <a:buNone/>
            </a:pPr>
            <a:endParaRPr lang="en-US" dirty="0">
              <a:latin typeface="Calibri" panose="020F0502020204030204" pitchFamily="34" charset="0"/>
            </a:endParaRPr>
          </a:p>
          <a:p>
            <a:r>
              <a:rPr lang="en-US" dirty="0">
                <a:latin typeface="Calibri" panose="020F0502020204030204" pitchFamily="34" charset="0"/>
              </a:rPr>
              <a:t>Employees should not be penalized for acting in a way that does not endanger health and safety, or for reporting in good faith due to the employer's default. This protection also applies to workers in occupational safety and occupational health.</a:t>
            </a:r>
            <a:endParaRPr lang="hu-HU" dirty="0"/>
          </a:p>
        </p:txBody>
      </p:sp>
      <p:sp>
        <p:nvSpPr>
          <p:cNvPr id="4" name="Téglalap 3"/>
          <p:cNvSpPr/>
          <p:nvPr/>
        </p:nvSpPr>
        <p:spPr>
          <a:xfrm>
            <a:off x="940480" y="978928"/>
            <a:ext cx="7724615" cy="646331"/>
          </a:xfrm>
          <a:prstGeom prst="rect">
            <a:avLst/>
          </a:prstGeom>
        </p:spPr>
        <p:txBody>
          <a:bodyPr wrap="none">
            <a:spAutoFit/>
          </a:bodyPr>
          <a:lstStyle/>
          <a:p>
            <a:r>
              <a:rPr lang="pt-BR" sz="3600" b="1" dirty="0">
                <a:solidFill>
                  <a:srgbClr val="EBEBEB"/>
                </a:solidFill>
                <a:latin typeface="Calibri" panose="020F0502020204030204" pitchFamily="34" charset="0"/>
                <a:ea typeface="+mj-ea"/>
                <a:cs typeface="+mj-cs"/>
              </a:rPr>
              <a:t>1993. XCIII. Law on Occupational Safety</a:t>
            </a:r>
            <a:endParaRPr lang="hu-HU" sz="3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64686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chor="ctr"/>
          <a:lstStyle/>
          <a:p>
            <a:r>
              <a:rPr lang="en-US" dirty="0">
                <a:latin typeface="Calibri" panose="020F0502020204030204" pitchFamily="34" charset="0"/>
              </a:rPr>
              <a:t>An employee is entitled to refuse work if his or her life, health or physical integrity is directly and severely compromised. If you are threatening others directly and severely with the instructions of your employer, you must deny your performance.</a:t>
            </a:r>
          </a:p>
          <a:p>
            <a:r>
              <a:rPr lang="en-US" dirty="0">
                <a:latin typeface="Calibri" panose="020F0502020204030204" pitchFamily="34" charset="0"/>
              </a:rPr>
              <a:t>In particular, the necessary safety equipment, the absence or absence of personal protective equipment is considered as a hazard as defined in the previous paragraph.</a:t>
            </a:r>
            <a:endParaRPr lang="hu-HU" dirty="0">
              <a:latin typeface="Calibri" panose="020F0502020204030204" pitchFamily="34" charset="0"/>
            </a:endParaRPr>
          </a:p>
        </p:txBody>
      </p:sp>
      <p:sp>
        <p:nvSpPr>
          <p:cNvPr id="4" name="Téglalap 3"/>
          <p:cNvSpPr/>
          <p:nvPr/>
        </p:nvSpPr>
        <p:spPr>
          <a:xfrm>
            <a:off x="1047572" y="978929"/>
            <a:ext cx="7724615" cy="646331"/>
          </a:xfrm>
          <a:prstGeom prst="rect">
            <a:avLst/>
          </a:prstGeom>
        </p:spPr>
        <p:txBody>
          <a:bodyPr wrap="none">
            <a:spAutoFit/>
          </a:bodyPr>
          <a:lstStyle/>
          <a:p>
            <a:r>
              <a:rPr lang="pt-BR" sz="3600" b="1" dirty="0">
                <a:solidFill>
                  <a:srgbClr val="EBEBEB"/>
                </a:solidFill>
                <a:latin typeface="Calibri" panose="020F0502020204030204" pitchFamily="34" charset="0"/>
                <a:ea typeface="+mj-ea"/>
                <a:cs typeface="+mj-cs"/>
              </a:rPr>
              <a:t>1993. XCIII. Law on Occupational Safety</a:t>
            </a:r>
            <a:endParaRPr lang="hu-HU" sz="36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7247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ltLang="hu-HU" b="1" dirty="0" err="1">
                <a:effectLst>
                  <a:outerShdw blurRad="38100" dist="38100" dir="2700000" algn="tl">
                    <a:srgbClr val="000000"/>
                  </a:outerShdw>
                </a:effectLst>
                <a:latin typeface="Calibri" panose="020F0502020204030204" pitchFamily="34" charset="0"/>
              </a:rPr>
              <a:t>for</a:t>
            </a:r>
            <a:r>
              <a:rPr lang="hu-HU" altLang="hu-HU" b="1" dirty="0">
                <a:effectLst>
                  <a:outerShdw blurRad="38100" dist="38100" dir="2700000" algn="tl">
                    <a:srgbClr val="000000"/>
                  </a:outerShdw>
                </a:effectLst>
                <a:latin typeface="Calibri" panose="020F0502020204030204" pitchFamily="34" charset="0"/>
              </a:rPr>
              <a:t> </a:t>
            </a:r>
            <a:r>
              <a:rPr lang="hu-HU" altLang="hu-HU" b="1" dirty="0" err="1">
                <a:effectLst>
                  <a:outerShdw blurRad="38100" dist="38100" dir="2700000" algn="tl">
                    <a:srgbClr val="000000"/>
                  </a:outerShdw>
                </a:effectLst>
                <a:latin typeface="Calibri" panose="020F0502020204030204" pitchFamily="34" charset="0"/>
              </a:rPr>
              <a:t>material</a:t>
            </a:r>
            <a:r>
              <a:rPr lang="hu-HU" altLang="hu-HU" b="1" dirty="0">
                <a:effectLst>
                  <a:outerShdw blurRad="38100" dist="38100" dir="2700000" algn="tl">
                    <a:srgbClr val="000000"/>
                  </a:outerShdw>
                </a:effectLst>
                <a:latin typeface="Calibri" panose="020F0502020204030204" pitchFamily="34" charset="0"/>
              </a:rPr>
              <a:t> </a:t>
            </a:r>
            <a:r>
              <a:rPr lang="hu-HU" altLang="hu-HU" b="1" dirty="0" err="1">
                <a:effectLst>
                  <a:outerShdw blurRad="38100" dist="38100" dir="2700000" algn="tl">
                    <a:srgbClr val="000000"/>
                  </a:outerShdw>
                </a:effectLst>
                <a:latin typeface="Calibri" panose="020F0502020204030204" pitchFamily="34" charset="0"/>
              </a:rPr>
              <a:t>handling</a:t>
            </a:r>
            <a:endParaRPr lang="hu-HU" dirty="0">
              <a:latin typeface="Calibri" panose="020F0502020204030204" pitchFamily="34" charset="0"/>
            </a:endParaRPr>
          </a:p>
        </p:txBody>
      </p:sp>
      <p:sp>
        <p:nvSpPr>
          <p:cNvPr id="3" name="Tartalom helye 2"/>
          <p:cNvSpPr>
            <a:spLocks noGrp="1"/>
          </p:cNvSpPr>
          <p:nvPr>
            <p:ph idx="1"/>
          </p:nvPr>
        </p:nvSpPr>
        <p:spPr/>
        <p:txBody>
          <a:bodyPr anchor="ctr"/>
          <a:lstStyle/>
          <a:p>
            <a:pPr marL="0" indent="0">
              <a:buNone/>
            </a:pPr>
            <a:r>
              <a:rPr lang="en-US" altLang="hu-HU" b="1" dirty="0">
                <a:latin typeface="Calibri" panose="020F0502020204030204" pitchFamily="34" charset="0"/>
              </a:rPr>
              <a:t>General Material Handling Safety Precautions:</a:t>
            </a:r>
          </a:p>
          <a:p>
            <a:pPr marL="0" indent="0">
              <a:buNone/>
            </a:pPr>
            <a:r>
              <a:rPr lang="en-US" altLang="hu-HU" b="1" dirty="0">
                <a:latin typeface="Calibri" panose="020F0502020204030204" pitchFamily="34" charset="0"/>
              </a:rPr>
              <a:t>Without the aid of hand, shoulder or back, with the weight standards being met, only the amount of material that can be safely stored can be transported safely;</a:t>
            </a:r>
            <a:endParaRPr lang="hu-HU" dirty="0"/>
          </a:p>
        </p:txBody>
      </p:sp>
    </p:spTree>
    <p:extLst>
      <p:ext uri="{BB962C8B-B14F-4D97-AF65-F5344CB8AC3E}">
        <p14:creationId xmlns:p14="http://schemas.microsoft.com/office/powerpoint/2010/main" val="2490450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ltLang="hu-HU" b="1" dirty="0" err="1">
                <a:effectLst>
                  <a:outerShdw blurRad="38100" dist="38100" dir="2700000" algn="tl">
                    <a:srgbClr val="000000"/>
                  </a:outerShdw>
                </a:effectLst>
                <a:latin typeface="Calibri" panose="020F0502020204030204" pitchFamily="34" charset="0"/>
              </a:rPr>
              <a:t>for</a:t>
            </a:r>
            <a:r>
              <a:rPr lang="hu-HU" altLang="hu-HU" b="1" dirty="0">
                <a:effectLst>
                  <a:outerShdw blurRad="38100" dist="38100" dir="2700000" algn="tl">
                    <a:srgbClr val="000000"/>
                  </a:outerShdw>
                </a:effectLst>
                <a:latin typeface="Calibri" panose="020F0502020204030204" pitchFamily="34" charset="0"/>
              </a:rPr>
              <a:t> </a:t>
            </a:r>
            <a:r>
              <a:rPr lang="hu-HU" altLang="hu-HU" b="1" dirty="0" err="1">
                <a:effectLst>
                  <a:outerShdw blurRad="38100" dist="38100" dir="2700000" algn="tl">
                    <a:srgbClr val="000000"/>
                  </a:outerShdw>
                </a:effectLst>
                <a:latin typeface="Calibri" panose="020F0502020204030204" pitchFamily="34" charset="0"/>
              </a:rPr>
              <a:t>material</a:t>
            </a:r>
            <a:r>
              <a:rPr lang="hu-HU" altLang="hu-HU" b="1" dirty="0">
                <a:effectLst>
                  <a:outerShdw blurRad="38100" dist="38100" dir="2700000" algn="tl">
                    <a:srgbClr val="000000"/>
                  </a:outerShdw>
                </a:effectLst>
                <a:latin typeface="Calibri" panose="020F0502020204030204" pitchFamily="34" charset="0"/>
              </a:rPr>
              <a:t> </a:t>
            </a:r>
            <a:r>
              <a:rPr lang="hu-HU" altLang="hu-HU" b="1" dirty="0" err="1">
                <a:effectLst>
                  <a:outerShdw blurRad="38100" dist="38100" dir="2700000" algn="tl">
                    <a:srgbClr val="000000"/>
                  </a:outerShdw>
                </a:effectLst>
                <a:latin typeface="Calibri" panose="020F0502020204030204" pitchFamily="34" charset="0"/>
              </a:rPr>
              <a:t>handling</a:t>
            </a:r>
            <a:endParaRPr lang="hu-HU" dirty="0">
              <a:solidFill>
                <a:schemeClr val="bg1"/>
              </a:solidFill>
              <a:latin typeface="Calibri" panose="020F0502020204030204" pitchFamily="34" charset="0"/>
            </a:endParaRPr>
          </a:p>
        </p:txBody>
      </p:sp>
      <p:sp>
        <p:nvSpPr>
          <p:cNvPr id="3" name="Tartalom helye 2"/>
          <p:cNvSpPr>
            <a:spLocks noGrp="1"/>
          </p:cNvSpPr>
          <p:nvPr>
            <p:ph idx="1"/>
          </p:nvPr>
        </p:nvSpPr>
        <p:spPr>
          <a:xfrm>
            <a:off x="1037968" y="2290119"/>
            <a:ext cx="10165491" cy="4497859"/>
          </a:xfrm>
        </p:spPr>
        <p:txBody>
          <a:bodyPr/>
          <a:lstStyle/>
          <a:p>
            <a:pPr marL="457200" lvl="1" indent="0">
              <a:buNone/>
            </a:pPr>
            <a:r>
              <a:rPr lang="en-US" altLang="hu-HU" sz="1800" dirty="0">
                <a:latin typeface="Calibri" panose="020F0502020204030204" pitchFamily="34" charset="0"/>
              </a:rPr>
              <a:t>Manual Material Handling Operations:</a:t>
            </a:r>
          </a:p>
          <a:p>
            <a:pPr marL="457200" lvl="1" indent="0">
              <a:buNone/>
            </a:pPr>
            <a:r>
              <a:rPr lang="en-US" altLang="hu-HU" sz="1800" dirty="0">
                <a:latin typeface="Calibri" panose="020F0502020204030204" pitchFamily="34" charset="0"/>
              </a:rPr>
              <a:t>   catching the load</a:t>
            </a:r>
          </a:p>
          <a:p>
            <a:pPr marL="457200" lvl="1" indent="0">
              <a:buNone/>
            </a:pPr>
            <a:r>
              <a:rPr lang="en-US" altLang="hu-HU" sz="1800" dirty="0">
                <a:latin typeface="Calibri" panose="020F0502020204030204" pitchFamily="34" charset="0"/>
              </a:rPr>
              <a:t>   lifting,</a:t>
            </a:r>
          </a:p>
          <a:p>
            <a:pPr marL="457200" lvl="1" indent="0">
              <a:buNone/>
            </a:pPr>
            <a:r>
              <a:rPr lang="en-US" altLang="hu-HU" sz="1800" dirty="0">
                <a:latin typeface="Calibri" panose="020F0502020204030204" pitchFamily="34" charset="0"/>
              </a:rPr>
              <a:t>   transport,</a:t>
            </a:r>
          </a:p>
          <a:p>
            <a:pPr marL="457200" lvl="1" indent="0">
              <a:buNone/>
            </a:pPr>
            <a:r>
              <a:rPr lang="en-US" altLang="hu-HU" sz="1800" dirty="0">
                <a:latin typeface="Calibri" panose="020F0502020204030204" pitchFamily="34" charset="0"/>
              </a:rPr>
              <a:t>   hang-up.</a:t>
            </a:r>
            <a:endParaRPr lang="hu-HU" dirty="0"/>
          </a:p>
        </p:txBody>
      </p:sp>
    </p:spTree>
    <p:extLst>
      <p:ext uri="{BB962C8B-B14F-4D97-AF65-F5344CB8AC3E}">
        <p14:creationId xmlns:p14="http://schemas.microsoft.com/office/powerpoint/2010/main" val="184902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nácstere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1452</TotalTime>
  <Words>3791</Words>
  <Application>Microsoft Office PowerPoint</Application>
  <PresentationFormat>Szélesvásznú</PresentationFormat>
  <Paragraphs>191</Paragraphs>
  <Slides>50</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50</vt:i4>
      </vt:variant>
    </vt:vector>
  </HeadingPairs>
  <TitlesOfParts>
    <vt:vector size="56" baseType="lpstr">
      <vt:lpstr>Calibri</vt:lpstr>
      <vt:lpstr>Century Gothic</vt:lpstr>
      <vt:lpstr>Comic Sans MS</vt:lpstr>
      <vt:lpstr>Roboto</vt:lpstr>
      <vt:lpstr>Wingdings 3</vt:lpstr>
      <vt:lpstr>Tanácsterem</vt:lpstr>
      <vt:lpstr>Occupational safety</vt:lpstr>
      <vt:lpstr>1993. XCIII. Law on Occupational Safety</vt:lpstr>
      <vt:lpstr>PowerPoint-bemutató</vt:lpstr>
      <vt:lpstr>PowerPoint-bemutató</vt:lpstr>
      <vt:lpstr>PowerPoint-bemutató</vt:lpstr>
      <vt:lpstr>PowerPoint-bemutató</vt:lpstr>
      <vt:lpstr>PowerPoint-bemutató</vt:lpstr>
      <vt:lpstr>for material handling</vt:lpstr>
      <vt:lpstr>for material handling</vt:lpstr>
      <vt:lpstr>for material handling </vt:lpstr>
      <vt:lpstr>for material handling</vt:lpstr>
      <vt:lpstr>Personal (personal) protective equipment</vt:lpstr>
      <vt:lpstr>Personal (personal) protective equipment</vt:lpstr>
      <vt:lpstr>Personal (personal) protective equipment</vt:lpstr>
      <vt:lpstr>Personal (personal) protective equipment</vt:lpstr>
      <vt:lpstr>Personal (personal) protective equipment</vt:lpstr>
      <vt:lpstr>Personal (personal) protective equipment</vt:lpstr>
      <vt:lpstr>Personal (personal) protective equipment</vt:lpstr>
      <vt:lpstr>Personal (personal) protective equipment</vt:lpstr>
      <vt:lpstr>Office work with a computer</vt:lpstr>
      <vt:lpstr>Office work with a computer</vt:lpstr>
      <vt:lpstr>Office work with a computer</vt:lpstr>
      <vt:lpstr>Office work with a computer</vt:lpstr>
      <vt:lpstr>Office work with a computer</vt:lpstr>
      <vt:lpstr>Office work with a computer</vt:lpstr>
      <vt:lpstr>Industrial accident</vt:lpstr>
      <vt:lpstr>work accident</vt:lpstr>
      <vt:lpstr>work accident</vt:lpstr>
      <vt:lpstr>work accident</vt:lpstr>
      <vt:lpstr>Fire safety</vt:lpstr>
      <vt:lpstr>Workers fire protection tasks</vt:lpstr>
      <vt:lpstr>Workers fire protection tasks</vt:lpstr>
      <vt:lpstr>Workers fire protection tasks</vt:lpstr>
      <vt:lpstr>Workers fire protection tasks</vt:lpstr>
      <vt:lpstr>Workers fire protection tasks</vt:lpstr>
      <vt:lpstr>Workers fire protection tasks</vt:lpstr>
      <vt:lpstr>Workers fire protection tasks</vt:lpstr>
      <vt:lpstr>Fire-fighting</vt:lpstr>
      <vt:lpstr>Fire-fighting</vt:lpstr>
      <vt:lpstr>Fire safety misdemeanor</vt:lpstr>
      <vt:lpstr>Use of fire extinguisher</vt:lpstr>
      <vt:lpstr>Use of fire extinguisher</vt:lpstr>
      <vt:lpstr>Use of fire extinguisher</vt:lpstr>
      <vt:lpstr>Use of fire extinguisher</vt:lpstr>
      <vt:lpstr>Use of fire extinguisher</vt:lpstr>
      <vt:lpstr>Advice for extinguishing fire</vt:lpstr>
      <vt:lpstr>Advice for extinguishing fire</vt:lpstr>
      <vt:lpstr>Advice for extinguishing fire</vt:lpstr>
      <vt:lpstr>Advice for extinguishing fire</vt:lpstr>
      <vt:lpstr>Advice for extinguishing fire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MUNKAVÉDELEM</dc:title>
  <dc:creator>-</dc:creator>
  <cp:lastModifiedBy>Lajos Kiss</cp:lastModifiedBy>
  <cp:revision>46</cp:revision>
  <dcterms:created xsi:type="dcterms:W3CDTF">2014-11-12T09:20:24Z</dcterms:created>
  <dcterms:modified xsi:type="dcterms:W3CDTF">2024-04-25T13:44:19Z</dcterms:modified>
</cp:coreProperties>
</file>